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7" r:id="rId2"/>
    <p:sldId id="258" r:id="rId3"/>
    <p:sldId id="398" r:id="rId4"/>
    <p:sldId id="392" r:id="rId5"/>
    <p:sldId id="393" r:id="rId6"/>
    <p:sldId id="311" r:id="rId7"/>
    <p:sldId id="312" r:id="rId8"/>
    <p:sldId id="313" r:id="rId9"/>
    <p:sldId id="314" r:id="rId10"/>
    <p:sldId id="315" r:id="rId11"/>
    <p:sldId id="317" r:id="rId12"/>
    <p:sldId id="319" r:id="rId13"/>
    <p:sldId id="350" r:id="rId14"/>
    <p:sldId id="395" r:id="rId15"/>
    <p:sldId id="334" r:id="rId16"/>
    <p:sldId id="346" r:id="rId17"/>
    <p:sldId id="335" r:id="rId18"/>
    <p:sldId id="336" r:id="rId19"/>
    <p:sldId id="361" r:id="rId20"/>
    <p:sldId id="407" r:id="rId21"/>
    <p:sldId id="363" r:id="rId22"/>
    <p:sldId id="364" r:id="rId23"/>
    <p:sldId id="373" r:id="rId24"/>
    <p:sldId id="378" r:id="rId25"/>
    <p:sldId id="379" r:id="rId26"/>
    <p:sldId id="380" r:id="rId27"/>
    <p:sldId id="321" r:id="rId28"/>
    <p:sldId id="397" r:id="rId29"/>
    <p:sldId id="327" r:id="rId30"/>
    <p:sldId id="394" r:id="rId31"/>
    <p:sldId id="370" r:id="rId32"/>
    <p:sldId id="365" r:id="rId33"/>
    <p:sldId id="396" r:id="rId34"/>
    <p:sldId id="371" r:id="rId35"/>
    <p:sldId id="366" r:id="rId36"/>
    <p:sldId id="367" r:id="rId37"/>
    <p:sldId id="369" r:id="rId38"/>
    <p:sldId id="368" r:id="rId39"/>
    <p:sldId id="340" r:id="rId40"/>
    <p:sldId id="341" r:id="rId41"/>
    <p:sldId id="343" r:id="rId42"/>
    <p:sldId id="383" r:id="rId43"/>
    <p:sldId id="374" r:id="rId44"/>
    <p:sldId id="377" r:id="rId45"/>
    <p:sldId id="388" r:id="rId46"/>
    <p:sldId id="389" r:id="rId47"/>
    <p:sldId id="347" r:id="rId48"/>
    <p:sldId id="387" r:id="rId49"/>
    <p:sldId id="399" r:id="rId50"/>
    <p:sldId id="405" r:id="rId51"/>
    <p:sldId id="406" r:id="rId52"/>
    <p:sldId id="291"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FA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9"/>
    <p:restoredTop sz="93048"/>
  </p:normalViewPr>
  <p:slideViewPr>
    <p:cSldViewPr snapToGrid="0" snapToObjects="1">
      <p:cViewPr varScale="1">
        <p:scale>
          <a:sx n="106" d="100"/>
          <a:sy n="106" d="100"/>
        </p:scale>
        <p:origin x="192" y="368"/>
      </p:cViewPr>
      <p:guideLst>
        <p:guide orient="horz" pos="2160"/>
        <p:guide pos="2880"/>
      </p:guideLst>
    </p:cSldViewPr>
  </p:slideViewPr>
  <p:notesTextViewPr>
    <p:cViewPr>
      <p:scale>
        <a:sx n="100" d="100"/>
        <a:sy n="100" d="100"/>
      </p:scale>
      <p:origin x="0" y="0"/>
    </p:cViewPr>
  </p:notesTextViewPr>
  <p:sorterViewPr>
    <p:cViewPr>
      <p:scale>
        <a:sx n="77" d="100"/>
        <a:sy n="7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2.png"/></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2T13:26:53.264"/>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6715 3173,'-33'0,"0"0,23 0,-13 4,7 2,-9-1,1 9,-2-7,-5 8,-7-5,5 1,-11 5,-2-3,-15 4,-3 1,-11-4,-15 12,22-12,7-3,1-1,4 2,-8-1,-3 0,-13 4,21-1,-1 1,10-7,0-1,-2 4,-2-1,-1-3,-1 0,-2 4,-2 0,-5-3,-1 1,-1 2,0 0,-10 1,-1 0,6-3,0 0,-11 3,0 0,11-4,0-1,-11 2,0-1,10 0,0 0,-8 0,-1 1,9-1,1-1,-4-2,0-1,10 0,0-1,-3-2,1-2,8 1,-1 0,-8 0,0 0,7 0,1 0,-5 0,1 0,5 0,2 0,-35 0,21 0,0 0,-21 0,23 0,1 0,-12 0,18 1,2-2,-5-3,-28-6,0-2,28-3,-8 2,0-2,11-3,-17 4,3-11,6 5,-5 0,14-3,-8 9,11-8,5 9,-5-10,12 5,-5-5,7 0,0 1,-2-7,7 5,-7-16,12 10,-7-18,7 6,-2-8,0 1,5-6,3 7,5-5,2 7,4 1,1-1,6 1,5 0,1-8,5 6,0-20,0 3,0-24,8 39,3-1,3-5,4-1,12-11,4 0,-2 1,1-3,8-11,2-2,-2 6,1 1,0-2,2 1,4 5,1 3,-4 1,1 2,2 4,1 0,-2 4,2 2,-4 4,2 2,2 2,2 1,5-3,1 2,3 1,2 2,6-2,3 2,-1 2,1 1,1 4,1 1,1-1,0 1,-4 3,1 3,-2 1,5 1,-3 1,5-1,-6 7,-10 9,0 5,40-4,-11 14,-35 35,-4 4,-1 1,1 1,-8-2,1 1,10 10,8 8,-4-4,-14-14,4-1,-12-14,4 0,-8-7,0 0,0 0,-5-5,-1-2,-6 0,-5-4,-1 3,-4-4,0-4,2-2,3-3,-1 0,5 0,-4 0,1 0,-2 0,0 0,-3 0,3 0,-4 4,7-3,-1 2,19-3,-6 0,15-5,-4-1,14-6,1 0,7 0,0 5,16-5,-3 11,14-6,1 7,-1 0,-13 0,7 0,-18 0,15 0,-8 0,-9 0,-11 0,-5 0,-1 0,-5 0,4 6,-12-5,12 9,-5-4,0 5,5 0,-6 0,8 0,-8 5,6 1,-11 4,0 5,-2 2,-3 5,0-1,4 2,-8 4,8-3,-8 9,2-11,-3 11,-3-11,9 12,-6-12,7 5,6 8,-9-12,15 14,-14-15,13 7,-6-4,6 5,0 0,-6-6,6 6,-7-7,-1-6,-5 3,2-9,-9 3,10 1,-15-5,8 4,-9-6,0-4,-2 2,-4-2,0-1,1 4,-1-3,1 4,-5 0,3 0,-7 0,8 5,-8 8,4 1,-5 10,0-3,0 4,0 2,0-1,0 8,0-6,0 26,0-23,0 15,0-19,0-7,0 5,0-11,-5 11,4-12,-10 12,6-11,-6 4,0-5,1-2,0-4,-1 4,1-9,0 3,1-10,0 0,4-6,-2 1,-2-5,0 0,-3-4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29E100-3EE7-094A-B473-006114FDC7F9}" type="datetimeFigureOut">
              <a:rPr lang="en-US" smtClean="0"/>
              <a:t>4/2/19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467BE8-0D7E-1B4A-AEF5-CBE00097B45F}" type="slidenum">
              <a:rPr lang="en-US" smtClean="0"/>
              <a:t>‹#›</a:t>
            </a:fld>
            <a:endParaRPr lang="en-US"/>
          </a:p>
        </p:txBody>
      </p:sp>
    </p:spTree>
    <p:extLst>
      <p:ext uri="{BB962C8B-B14F-4D97-AF65-F5344CB8AC3E}">
        <p14:creationId xmlns:p14="http://schemas.microsoft.com/office/powerpoint/2010/main" val="797671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467BE8-0D7E-1B4A-AEF5-CBE00097B45F}" type="slidenum">
              <a:rPr lang="en-US" smtClean="0"/>
              <a:t>10</a:t>
            </a:fld>
            <a:endParaRPr lang="en-US"/>
          </a:p>
        </p:txBody>
      </p:sp>
    </p:spTree>
    <p:extLst>
      <p:ext uri="{BB962C8B-B14F-4D97-AF65-F5344CB8AC3E}">
        <p14:creationId xmlns:p14="http://schemas.microsoft.com/office/powerpoint/2010/main" val="508535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C8C977-05D6-0542-AA85-2C58EEA95677}" type="datetimeFigureOut">
              <a:rPr lang="en-US" smtClean="0"/>
              <a:t>4/2/19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E2E22E-01E2-3043-9FDD-368F99C1B3F6}" type="slidenum">
              <a:rPr lang="en-US" smtClean="0"/>
              <a:t>‹#›</a:t>
            </a:fld>
            <a:endParaRPr lang="en-US"/>
          </a:p>
        </p:txBody>
      </p:sp>
    </p:spTree>
    <p:extLst>
      <p:ext uri="{BB962C8B-B14F-4D97-AF65-F5344CB8AC3E}">
        <p14:creationId xmlns:p14="http://schemas.microsoft.com/office/powerpoint/2010/main" val="1928852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C8C977-05D6-0542-AA85-2C58EEA95677}" type="datetimeFigureOut">
              <a:rPr lang="en-US" smtClean="0"/>
              <a:t>4/2/19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61558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C8C977-05D6-0542-AA85-2C58EEA95677}" type="datetimeFigureOut">
              <a:rPr lang="en-US" smtClean="0"/>
              <a:t>4/2/19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E2E22E-01E2-3043-9FDD-368F99C1B3F6}" type="slidenum">
              <a:rPr lang="en-US" smtClean="0"/>
              <a:t>‹#›</a:t>
            </a:fld>
            <a:endParaRPr lang="en-US"/>
          </a:p>
        </p:txBody>
      </p:sp>
    </p:spTree>
    <p:extLst>
      <p:ext uri="{BB962C8B-B14F-4D97-AF65-F5344CB8AC3E}">
        <p14:creationId xmlns:p14="http://schemas.microsoft.com/office/powerpoint/2010/main" val="47622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C8C977-05D6-0542-AA85-2C58EEA95677}" type="datetimeFigureOut">
              <a:rPr lang="en-US" smtClean="0"/>
              <a:t>4/2/19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E2E22E-01E2-3043-9FDD-368F99C1B3F6}" type="slidenum">
              <a:rPr lang="en-US" smtClean="0"/>
              <a:t>‹#›</a:t>
            </a:fld>
            <a:endParaRPr lang="en-US"/>
          </a:p>
        </p:txBody>
      </p:sp>
    </p:spTree>
    <p:extLst>
      <p:ext uri="{BB962C8B-B14F-4D97-AF65-F5344CB8AC3E}">
        <p14:creationId xmlns:p14="http://schemas.microsoft.com/office/powerpoint/2010/main" val="2891939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C8C977-05D6-0542-AA85-2C58EEA95677}" type="datetimeFigureOut">
              <a:rPr lang="en-US" smtClean="0"/>
              <a:t>4/2/19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E2E22E-01E2-3043-9FDD-368F99C1B3F6}" type="slidenum">
              <a:rPr lang="en-US" smtClean="0"/>
              <a:t>‹#›</a:t>
            </a:fld>
            <a:endParaRPr lang="en-US"/>
          </a:p>
        </p:txBody>
      </p:sp>
    </p:spTree>
    <p:extLst>
      <p:ext uri="{BB962C8B-B14F-4D97-AF65-F5344CB8AC3E}">
        <p14:creationId xmlns:p14="http://schemas.microsoft.com/office/powerpoint/2010/main" val="1918284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C8C977-05D6-0542-AA85-2C58EEA95677}" type="datetimeFigureOut">
              <a:rPr lang="en-US" smtClean="0"/>
              <a:t>4/2/19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E2E22E-01E2-3043-9FDD-368F99C1B3F6}" type="slidenum">
              <a:rPr lang="en-US" smtClean="0"/>
              <a:t>‹#›</a:t>
            </a:fld>
            <a:endParaRPr lang="en-US"/>
          </a:p>
        </p:txBody>
      </p:sp>
      <p:pic>
        <p:nvPicPr>
          <p:cNvPr id="8" name="Picture 7" descr="1349791315.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24800" y="5878810"/>
            <a:ext cx="990600" cy="826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35082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C8C977-05D6-0542-AA85-2C58EEA95677}" type="datetimeFigureOut">
              <a:rPr lang="en-US" smtClean="0"/>
              <a:t>4/2/19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E2E22E-01E2-3043-9FDD-368F99C1B3F6}" type="slidenum">
              <a:rPr lang="en-US" smtClean="0"/>
              <a:t>‹#›</a:t>
            </a:fld>
            <a:endParaRPr lang="en-US"/>
          </a:p>
        </p:txBody>
      </p:sp>
    </p:spTree>
    <p:extLst>
      <p:ext uri="{BB962C8B-B14F-4D97-AF65-F5344CB8AC3E}">
        <p14:creationId xmlns:p14="http://schemas.microsoft.com/office/powerpoint/2010/main" val="3649184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readcrumbs-Center">
    <p:spTree>
      <p:nvGrpSpPr>
        <p:cNvPr id="1" name=""/>
        <p:cNvGrpSpPr/>
        <p:nvPr/>
      </p:nvGrpSpPr>
      <p:grpSpPr>
        <a:xfrm>
          <a:off x="0" y="0"/>
          <a:ext cx="0" cy="0"/>
          <a:chOff x="0" y="0"/>
          <a:chExt cx="0" cy="0"/>
        </a:xfrm>
      </p:grpSpPr>
      <p:grpSp>
        <p:nvGrpSpPr>
          <p:cNvPr id="120" name="Group 120"/>
          <p:cNvGrpSpPr/>
          <p:nvPr/>
        </p:nvGrpSpPr>
        <p:grpSpPr>
          <a:xfrm>
            <a:off x="0" y="6366867"/>
            <a:ext cx="9144000" cy="491133"/>
            <a:chOff x="0" y="0"/>
            <a:chExt cx="13004800" cy="698500"/>
          </a:xfrm>
        </p:grpSpPr>
        <p:sp>
          <p:nvSpPr>
            <p:cNvPr id="117" name="Shape 117"/>
            <p:cNvSpPr/>
            <p:nvPr/>
          </p:nvSpPr>
          <p:spPr>
            <a:xfrm>
              <a:off x="0" y="63500"/>
              <a:ext cx="13004800" cy="635000"/>
            </a:xfrm>
            <a:prstGeom prst="rect">
              <a:avLst/>
            </a:prstGeom>
            <a:solidFill>
              <a:srgbClr val="0D2D40"/>
            </a:solidFill>
            <a:ln w="25400" cap="flat">
              <a:noFill/>
              <a:miter lim="400000"/>
            </a:ln>
            <a:effectLst/>
          </p:spPr>
          <p:txBody>
            <a:bodyPr wrap="square" lIns="50800" tIns="50800" rIns="50800" bIns="50800" numCol="1" anchor="t">
              <a:noAutofit/>
            </a:bodyPr>
            <a:lstStyle/>
            <a:p>
              <a:pPr>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18" name="ps_logo_horizontal_white.pdf"/>
            <p:cNvPicPr>
              <a:picLocks noChangeAspect="1"/>
            </p:cNvPicPr>
            <p:nvPr/>
          </p:nvPicPr>
          <p:blipFill>
            <a:blip r:embed="rId2">
              <a:extLst/>
            </a:blip>
            <a:stretch>
              <a:fillRect/>
            </a:stretch>
          </p:blipFill>
          <p:spPr>
            <a:xfrm>
              <a:off x="11042650" y="213989"/>
              <a:ext cx="1777937" cy="342901"/>
            </a:xfrm>
            <a:prstGeom prst="rect">
              <a:avLst/>
            </a:prstGeom>
            <a:ln w="12700" cap="flat">
              <a:noFill/>
              <a:miter lim="400000"/>
            </a:ln>
            <a:effectLst/>
          </p:spPr>
        </p:pic>
        <p:pic>
          <p:nvPicPr>
            <p:cNvPr id="119" name="Horizontal Gradient Bar 1024.pdf"/>
            <p:cNvPicPr>
              <a:picLocks noChangeAspect="1"/>
            </p:cNvPicPr>
            <p:nvPr/>
          </p:nvPicPr>
          <p:blipFill>
            <a:blip r:embed="rId3">
              <a:extLst/>
            </a:blip>
            <a:stretch>
              <a:fillRect/>
            </a:stretch>
          </p:blipFill>
          <p:spPr>
            <a:xfrm>
              <a:off x="0" y="0"/>
              <a:ext cx="13004800" cy="63500"/>
            </a:xfrm>
            <a:prstGeom prst="rect">
              <a:avLst/>
            </a:prstGeom>
            <a:ln w="12700" cap="flat">
              <a:noFill/>
              <a:miter lim="400000"/>
            </a:ln>
            <a:effectLst/>
          </p:spPr>
        </p:pic>
      </p:grpSp>
      <p:sp>
        <p:nvSpPr>
          <p:cNvPr id="121" name="Shape 121"/>
          <p:cNvSpPr>
            <a:spLocks noGrp="1"/>
          </p:cNvSpPr>
          <p:nvPr>
            <p:ph type="body" sz="quarter" idx="13"/>
          </p:nvPr>
        </p:nvSpPr>
        <p:spPr>
          <a:xfrm>
            <a:off x="410242" y="5851922"/>
            <a:ext cx="8323517" cy="353943"/>
          </a:xfrm>
          <a:prstGeom prst="rect">
            <a:avLst/>
          </a:prstGeom>
        </p:spPr>
        <p:txBody>
          <a:bodyPr>
            <a:spAutoFit/>
          </a:bodyPr>
          <a:lstStyle>
            <a:lvl1pPr marL="0" indent="0" algn="ctr">
              <a:buSzTx/>
              <a:buNone/>
              <a:defRPr sz="1700"/>
            </a:lvl1pPr>
          </a:lstStyle>
          <a:p>
            <a:r>
              <a:t>Breadcrumbs &gt; Breadcrumbs &gt; Breadcrumbs</a:t>
            </a:r>
          </a:p>
        </p:txBody>
      </p:sp>
      <p:sp>
        <p:nvSpPr>
          <p:cNvPr id="122" name="Shape 122"/>
          <p:cNvSpPr>
            <a:spLocks noGrp="1"/>
          </p:cNvSpPr>
          <p:nvPr>
            <p:ph type="title"/>
          </p:nvPr>
        </p:nvSpPr>
        <p:spPr>
          <a:prstGeom prst="rect">
            <a:avLst/>
          </a:prstGeom>
        </p:spPr>
        <p:txBody>
          <a:bodyPr/>
          <a:lstStyle/>
          <a:p>
            <a:r>
              <a:t>Title Text</a:t>
            </a:r>
          </a:p>
        </p:txBody>
      </p:sp>
      <p:sp>
        <p:nvSpPr>
          <p:cNvPr id="123" name="Shape 123"/>
          <p:cNvSpPr>
            <a:spLocks noGrp="1"/>
          </p:cNvSpPr>
          <p:nvPr>
            <p:ph type="body" sz="quarter" idx="1"/>
          </p:nvPr>
        </p:nvSpPr>
        <p:spPr>
          <a:xfrm>
            <a:off x="383977" y="1341576"/>
            <a:ext cx="8376048" cy="1458597"/>
          </a:xfrm>
          <a:prstGeom prst="rect">
            <a:avLst/>
          </a:prstGeom>
        </p:spPr>
        <p:txBody>
          <a:bodyPr/>
          <a:lstStyle>
            <a:lvl1pPr marL="357175"/>
            <a:lvl2pPr marL="714350"/>
            <a:lvl3pPr marL="1071524"/>
            <a:lvl4pPr marL="1428699"/>
            <a:lvl5pPr marL="1785874"/>
          </a:lstStyle>
          <a:p>
            <a:r>
              <a:t>Body Level One</a:t>
            </a:r>
          </a:p>
          <a:p>
            <a:pPr lvl="1"/>
            <a:r>
              <a:t>Body Level Two</a:t>
            </a:r>
          </a:p>
          <a:p>
            <a:pPr lvl="2"/>
            <a:r>
              <a:t>Body Level Three</a:t>
            </a:r>
          </a:p>
          <a:p>
            <a:pPr lvl="3"/>
            <a:r>
              <a:t>Body Level Four</a:t>
            </a:r>
          </a:p>
          <a:p>
            <a:pPr lvl="4"/>
            <a:r>
              <a:t>Body Level Five</a:t>
            </a:r>
          </a:p>
        </p:txBody>
      </p:sp>
      <p:sp>
        <p:nvSpPr>
          <p:cNvPr id="124" name="Shape 12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10602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E47B2E40-979F-4F46-AB57-C3F898142D43}" type="datetimeFigureOut">
              <a:rPr lang="en-US" smtClean="0"/>
              <a:t>4/2/19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15880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C8C977-05D6-0542-AA85-2C58EEA95677}" type="datetimeFigureOut">
              <a:rPr lang="en-US" smtClean="0"/>
              <a:t>4/2/19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E2E22E-01E2-3043-9FDD-368F99C1B3F6}" type="slidenum">
              <a:rPr lang="en-US" smtClean="0"/>
              <a:t>‹#›</a:t>
            </a:fld>
            <a:endParaRPr lang="en-US"/>
          </a:p>
        </p:txBody>
      </p:sp>
      <p:pic>
        <p:nvPicPr>
          <p:cNvPr id="9" name="Picture 8">
            <a:extLst>
              <a:ext uri="{FF2B5EF4-FFF2-40B4-BE49-F238E27FC236}">
                <a16:creationId xmlns:a16="http://schemas.microsoft.com/office/drawing/2014/main" id="{777C1057-FE6E-B341-A729-2AF8C5198A8A}"/>
              </a:ext>
            </a:extLst>
          </p:cNvPr>
          <p:cNvPicPr>
            <a:picLocks noChangeAspect="1"/>
          </p:cNvPicPr>
          <p:nvPr userDrawn="1"/>
        </p:nvPicPr>
        <p:blipFill>
          <a:blip r:embed="rId11"/>
          <a:stretch>
            <a:fillRect/>
          </a:stretch>
        </p:blipFill>
        <p:spPr>
          <a:xfrm>
            <a:off x="8050315" y="6430220"/>
            <a:ext cx="968139" cy="306284"/>
          </a:xfrm>
          <a:prstGeom prst="rect">
            <a:avLst/>
          </a:prstGeom>
        </p:spPr>
      </p:pic>
    </p:spTree>
    <p:extLst>
      <p:ext uri="{BB962C8B-B14F-4D97-AF65-F5344CB8AC3E}">
        <p14:creationId xmlns:p14="http://schemas.microsoft.com/office/powerpoint/2010/main" val="2243849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7" r:id="rId6"/>
    <p:sldLayoutId id="2147483659" r:id="rId7"/>
    <p:sldLayoutId id="2147483660" r:id="rId8"/>
    <p:sldLayoutId id="2147483661"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et2bobc@gmail.com"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hyperlink" Target="http://www.derotechnical.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customXml" Target="../ink/ink1.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mailto:get2bobc@gmail.com" TargetMode="External"/><Relationship Id="rId2" Type="http://schemas.openxmlformats.org/officeDocument/2006/relationships/hyperlink" Target="http://www.derotechnical.com" TargetMode="Externa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3.emf"/><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12.jpg"/><Relationship Id="rId5" Type="http://schemas.openxmlformats.org/officeDocument/2006/relationships/image" Target="../media/image5.jp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1.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Word_Document5.docx"/><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Word_Document6.docx"/><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8.xml"/><Relationship Id="rId5" Type="http://schemas.openxmlformats.org/officeDocument/2006/relationships/image" Target="../media/image99.pn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8.xml"/><Relationship Id="rId5" Type="http://schemas.openxmlformats.org/officeDocument/2006/relationships/image" Target="../media/image103.png"/><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8.xml"/><Relationship Id="rId4" Type="http://schemas.openxmlformats.org/officeDocument/2006/relationships/image" Target="../media/image106.png"/></Relationships>
</file>

<file path=ppt/slides/_rels/slide52.xml.rels><?xml version="1.0" encoding="UTF-8" standalone="yes"?>
<Relationships xmlns="http://schemas.openxmlformats.org/package/2006/relationships"><Relationship Id="rId3" Type="http://schemas.openxmlformats.org/officeDocument/2006/relationships/hyperlink" Target="mailto:get2bobc@gmail.com" TargetMode="External"/><Relationship Id="rId2" Type="http://schemas.openxmlformats.org/officeDocument/2006/relationships/hyperlink" Target="mailto:bcornacchioli@gmail.com" TargetMode="Externa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hyperlink" Target="http://www.derotechnical.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txBox="1">
            <a:spLocks/>
          </p:cNvSpPr>
          <p:nvPr/>
        </p:nvSpPr>
        <p:spPr bwMode="auto">
          <a:xfrm>
            <a:off x="685800" y="-256950"/>
            <a:ext cx="77724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b="1" i="1" dirty="0">
                <a:solidFill>
                  <a:schemeClr val="tx2">
                    <a:lumMod val="60000"/>
                    <a:lumOff val="40000"/>
                  </a:schemeClr>
                </a:solidFill>
                <a:latin typeface="Calibri" charset="0"/>
              </a:rPr>
              <a:t>PowerTeacherPro and Standards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295" y="4841969"/>
            <a:ext cx="2007705" cy="1956397"/>
          </a:xfrm>
          <a:prstGeom prst="rect">
            <a:avLst/>
          </a:prstGeom>
        </p:spPr>
      </p:pic>
      <p:sp>
        <p:nvSpPr>
          <p:cNvPr id="6" name="Rectangle 5"/>
          <p:cNvSpPr/>
          <p:nvPr/>
        </p:nvSpPr>
        <p:spPr>
          <a:xfrm>
            <a:off x="350520" y="5389075"/>
            <a:ext cx="5095060" cy="1384995"/>
          </a:xfrm>
          <a:prstGeom prst="rect">
            <a:avLst/>
          </a:prstGeom>
        </p:spPr>
        <p:txBody>
          <a:bodyPr wrap="square">
            <a:spAutoFit/>
          </a:bodyPr>
          <a:lstStyle/>
          <a:p>
            <a:pPr>
              <a:defRPr/>
            </a:pPr>
            <a:r>
              <a:rPr lang="en-US" sz="2800" dirty="0"/>
              <a:t>Bob Cornacchioli</a:t>
            </a:r>
            <a:br>
              <a:rPr lang="en-US" sz="2800" dirty="0"/>
            </a:br>
            <a:r>
              <a:rPr lang="en-US" sz="2800" dirty="0">
                <a:hlinkClick r:id="rId3"/>
              </a:rPr>
              <a:t>get2bobc@gmail.com</a:t>
            </a:r>
            <a:endParaRPr lang="en-US" sz="2800" dirty="0"/>
          </a:p>
          <a:p>
            <a:pPr>
              <a:defRPr/>
            </a:pPr>
            <a:r>
              <a:rPr lang="en-US" sz="2800" dirty="0">
                <a:hlinkClick r:id="rId4"/>
              </a:rPr>
              <a:t>http://www.derotechnical.com</a:t>
            </a:r>
            <a:endParaRPr lang="en-US" sz="28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921" y="819359"/>
            <a:ext cx="6990907" cy="4022610"/>
          </a:xfrm>
          <a:prstGeom prst="rect">
            <a:avLst/>
          </a:prstGeom>
        </p:spPr>
      </p:pic>
      <p:pic>
        <p:nvPicPr>
          <p:cNvPr id="7" name="Picture 6" descr="Screen Shot 2015-07-15 at 7.54.14 A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9805" y="1787667"/>
            <a:ext cx="2213327" cy="2672696"/>
          </a:xfrm>
          <a:prstGeom prst="rect">
            <a:avLst/>
          </a:prstGeom>
        </p:spPr>
      </p:pic>
    </p:spTree>
    <p:extLst>
      <p:ext uri="{BB962C8B-B14F-4D97-AF65-F5344CB8AC3E}">
        <p14:creationId xmlns:p14="http://schemas.microsoft.com/office/powerpoint/2010/main" val="3661200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252"/>
            <a:ext cx="8229600" cy="1143000"/>
          </a:xfrm>
        </p:spPr>
        <p:txBody>
          <a:bodyPr>
            <a:normAutofit/>
          </a:bodyPr>
          <a:lstStyle/>
          <a:p>
            <a:r>
              <a:rPr lang="en-US" b="1" dirty="0">
                <a:solidFill>
                  <a:srgbClr val="376092"/>
                </a:solidFill>
              </a:rPr>
              <a:t>Displaying full Standard</a:t>
            </a:r>
          </a:p>
        </p:txBody>
      </p:sp>
      <p:pic>
        <p:nvPicPr>
          <p:cNvPr id="5" name="Content Placeholder 4" descr="Standards in PTG.png"/>
          <p:cNvPicPr>
            <a:picLocks noGrp="1" noChangeAspect="1"/>
          </p:cNvPicPr>
          <p:nvPr>
            <p:ph idx="1"/>
          </p:nvPr>
        </p:nvPicPr>
        <p:blipFill>
          <a:blip r:embed="rId3">
            <a:extLst>
              <a:ext uri="{28A0092B-C50C-407E-A947-70E740481C1C}">
                <a14:useLocalDpi xmlns:a14="http://schemas.microsoft.com/office/drawing/2010/main" val="0"/>
              </a:ext>
            </a:extLst>
          </a:blip>
          <a:srcRect l="-5245" r="-5245"/>
          <a:stretch>
            <a:fillRect/>
          </a:stretch>
        </p:blipFill>
        <p:spPr>
          <a:xfrm>
            <a:off x="248326" y="925587"/>
            <a:ext cx="3056578" cy="1681000"/>
          </a:xfrm>
        </p:spPr>
      </p:pic>
      <p:pic>
        <p:nvPicPr>
          <p:cNvPr id="11" name="Picture 10">
            <a:extLst>
              <a:ext uri="{FF2B5EF4-FFF2-40B4-BE49-F238E27FC236}">
                <a16:creationId xmlns:a16="http://schemas.microsoft.com/office/drawing/2014/main" id="{2B96F16C-3243-2946-93E1-2AEFA410D03E}"/>
              </a:ext>
            </a:extLst>
          </p:cNvPr>
          <p:cNvPicPr>
            <a:picLocks noChangeAspect="1"/>
          </p:cNvPicPr>
          <p:nvPr/>
        </p:nvPicPr>
        <p:blipFill>
          <a:blip r:embed="rId4"/>
          <a:stretch>
            <a:fillRect/>
          </a:stretch>
        </p:blipFill>
        <p:spPr>
          <a:xfrm rot="10800000">
            <a:off x="3579733" y="950330"/>
            <a:ext cx="954808" cy="1681000"/>
          </a:xfrm>
          <a:prstGeom prst="rect">
            <a:avLst/>
          </a:prstGeom>
        </p:spPr>
      </p:pic>
      <p:sp>
        <p:nvSpPr>
          <p:cNvPr id="12" name="TextBox 11">
            <a:extLst>
              <a:ext uri="{FF2B5EF4-FFF2-40B4-BE49-F238E27FC236}">
                <a16:creationId xmlns:a16="http://schemas.microsoft.com/office/drawing/2014/main" id="{74BD2061-53E8-FE4D-AD4A-34679977249F}"/>
              </a:ext>
            </a:extLst>
          </p:cNvPr>
          <p:cNvSpPr txBox="1"/>
          <p:nvPr/>
        </p:nvSpPr>
        <p:spPr>
          <a:xfrm>
            <a:off x="4608096" y="1142997"/>
            <a:ext cx="3765885" cy="1200329"/>
          </a:xfrm>
          <a:prstGeom prst="rect">
            <a:avLst/>
          </a:prstGeom>
          <a:noFill/>
        </p:spPr>
        <p:txBody>
          <a:bodyPr wrap="square" rtlCol="0">
            <a:spAutoFit/>
          </a:bodyPr>
          <a:lstStyle/>
          <a:p>
            <a:pPr algn="ctr"/>
            <a:r>
              <a:rPr lang="en-US" sz="2400" b="1" dirty="0"/>
              <a:t>Do you remember turning your head to view the standards in PTG??</a:t>
            </a:r>
          </a:p>
        </p:txBody>
      </p:sp>
      <p:pic>
        <p:nvPicPr>
          <p:cNvPr id="14" name="Picture 13">
            <a:extLst>
              <a:ext uri="{FF2B5EF4-FFF2-40B4-BE49-F238E27FC236}">
                <a16:creationId xmlns:a16="http://schemas.microsoft.com/office/drawing/2014/main" id="{E05F0DCB-3F58-7B4C-9645-002677B858E1}"/>
              </a:ext>
            </a:extLst>
          </p:cNvPr>
          <p:cNvPicPr>
            <a:picLocks noChangeAspect="1"/>
          </p:cNvPicPr>
          <p:nvPr/>
        </p:nvPicPr>
        <p:blipFill>
          <a:blip r:embed="rId5"/>
          <a:stretch>
            <a:fillRect/>
          </a:stretch>
        </p:blipFill>
        <p:spPr>
          <a:xfrm>
            <a:off x="1184003" y="2891587"/>
            <a:ext cx="6624491" cy="2618062"/>
          </a:xfrm>
          <a:prstGeom prst="rect">
            <a:avLst/>
          </a:prstGeom>
        </p:spPr>
      </p:pic>
      <p:sp>
        <p:nvSpPr>
          <p:cNvPr id="15" name="TextBox 14">
            <a:extLst>
              <a:ext uri="{FF2B5EF4-FFF2-40B4-BE49-F238E27FC236}">
                <a16:creationId xmlns:a16="http://schemas.microsoft.com/office/drawing/2014/main" id="{84C714FB-29D0-3D48-AC04-95DF68577E32}"/>
              </a:ext>
            </a:extLst>
          </p:cNvPr>
          <p:cNvSpPr txBox="1"/>
          <p:nvPr/>
        </p:nvSpPr>
        <p:spPr>
          <a:xfrm>
            <a:off x="457200" y="5374116"/>
            <a:ext cx="8229600" cy="1200329"/>
          </a:xfrm>
          <a:prstGeom prst="rect">
            <a:avLst/>
          </a:prstGeom>
          <a:noFill/>
        </p:spPr>
        <p:txBody>
          <a:bodyPr wrap="square" rtlCol="0">
            <a:spAutoFit/>
          </a:bodyPr>
          <a:lstStyle/>
          <a:p>
            <a:pPr algn="ctr"/>
            <a:r>
              <a:rPr lang="en-US" sz="2400" b="1" dirty="0">
                <a:solidFill>
                  <a:schemeClr val="tx2">
                    <a:lumMod val="60000"/>
                    <a:lumOff val="40000"/>
                  </a:schemeClr>
                </a:solidFill>
              </a:rPr>
              <a:t>PS 12.X - Hover over the Identifier and Standard Name and Standard Description will appear.  This school used the description field to enter Spanish translation </a:t>
            </a:r>
          </a:p>
        </p:txBody>
      </p:sp>
      <p:pic>
        <p:nvPicPr>
          <p:cNvPr id="17" name="Picture 16">
            <a:extLst>
              <a:ext uri="{FF2B5EF4-FFF2-40B4-BE49-F238E27FC236}">
                <a16:creationId xmlns:a16="http://schemas.microsoft.com/office/drawing/2014/main" id="{C5667DDF-B0AF-F244-8813-51FB0C09D14A}"/>
              </a:ext>
            </a:extLst>
          </p:cNvPr>
          <p:cNvPicPr>
            <a:picLocks noChangeAspect="1"/>
          </p:cNvPicPr>
          <p:nvPr/>
        </p:nvPicPr>
        <p:blipFill>
          <a:blip r:embed="rId6"/>
          <a:stretch>
            <a:fillRect/>
          </a:stretch>
        </p:blipFill>
        <p:spPr>
          <a:xfrm>
            <a:off x="457200" y="2871431"/>
            <a:ext cx="8364164" cy="2360185"/>
          </a:xfrm>
          <a:prstGeom prst="rect">
            <a:avLst/>
          </a:prstGeom>
        </p:spPr>
      </p:pic>
      <p:sp>
        <p:nvSpPr>
          <p:cNvPr id="18" name="TextBox 17">
            <a:extLst>
              <a:ext uri="{FF2B5EF4-FFF2-40B4-BE49-F238E27FC236}">
                <a16:creationId xmlns:a16="http://schemas.microsoft.com/office/drawing/2014/main" id="{F25CDD30-09B2-7E43-979A-03973630DBA8}"/>
              </a:ext>
            </a:extLst>
          </p:cNvPr>
          <p:cNvSpPr txBox="1"/>
          <p:nvPr/>
        </p:nvSpPr>
        <p:spPr>
          <a:xfrm>
            <a:off x="477248" y="5526516"/>
            <a:ext cx="8229600" cy="830997"/>
          </a:xfrm>
          <a:prstGeom prst="rect">
            <a:avLst/>
          </a:prstGeom>
          <a:noFill/>
        </p:spPr>
        <p:txBody>
          <a:bodyPr wrap="square" rtlCol="0">
            <a:spAutoFit/>
          </a:bodyPr>
          <a:lstStyle/>
          <a:p>
            <a:pPr algn="ctr"/>
            <a:r>
              <a:rPr lang="en-US" sz="2400" b="1" dirty="0">
                <a:solidFill>
                  <a:schemeClr val="tx2">
                    <a:lumMod val="60000"/>
                    <a:lumOff val="40000"/>
                  </a:schemeClr>
                </a:solidFill>
              </a:rPr>
              <a:t>The Name and Grade Scale will show up once you enter the grading cell! </a:t>
            </a:r>
          </a:p>
        </p:txBody>
      </p:sp>
    </p:spTree>
    <p:extLst>
      <p:ext uri="{BB962C8B-B14F-4D97-AF65-F5344CB8AC3E}">
        <p14:creationId xmlns:p14="http://schemas.microsoft.com/office/powerpoint/2010/main" val="255263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1+#ppt_w/2"/>
                                          </p:val>
                                        </p:tav>
                                        <p:tav tm="100000">
                                          <p:val>
                                            <p:strVal val="#ppt_x"/>
                                          </p:val>
                                        </p:tav>
                                      </p:tavLst>
                                    </p:anim>
                                    <p:anim calcmode="lin" valueType="num">
                                      <p:cBhvr additive="base">
                                        <p:cTn id="4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2"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5" grpId="1"/>
      <p:bldP spid="18" grpId="0"/>
      <p:bldP spid="18" grpId="1"/>
      <p:bldP spid="18"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454717849"/>
              </p:ext>
            </p:extLst>
          </p:nvPr>
        </p:nvGraphicFramePr>
        <p:xfrm>
          <a:off x="140987" y="728332"/>
          <a:ext cx="8968976" cy="3701741"/>
        </p:xfrm>
        <a:graphic>
          <a:graphicData uri="http://schemas.openxmlformats.org/presentationml/2006/ole">
            <mc:AlternateContent xmlns:mc="http://schemas.openxmlformats.org/markup-compatibility/2006">
              <mc:Choice xmlns:v="urn:schemas-microsoft-com:vml" Requires="v">
                <p:oleObj spid="_x0000_s6229" name="Document" r:id="rId3" imgW="6985000" imgH="2882900" progId="Word.Document.12">
                  <p:embed/>
                </p:oleObj>
              </mc:Choice>
              <mc:Fallback>
                <p:oleObj name="Document" r:id="rId3" imgW="6985000" imgH="2882900" progId="Word.Document.12">
                  <p:embed/>
                  <p:pic>
                    <p:nvPicPr>
                      <p:cNvPr id="0" name=""/>
                      <p:cNvPicPr/>
                      <p:nvPr/>
                    </p:nvPicPr>
                    <p:blipFill>
                      <a:blip r:embed="rId4"/>
                      <a:stretch>
                        <a:fillRect/>
                      </a:stretch>
                    </p:blipFill>
                    <p:spPr>
                      <a:xfrm>
                        <a:off x="140987" y="728332"/>
                        <a:ext cx="8968976" cy="3701741"/>
                      </a:xfrm>
                      <a:prstGeom prst="rect">
                        <a:avLst/>
                      </a:prstGeom>
                    </p:spPr>
                  </p:pic>
                </p:oleObj>
              </mc:Fallback>
            </mc:AlternateContent>
          </a:graphicData>
        </a:graphic>
      </p:graphicFrame>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45" y="4612013"/>
            <a:ext cx="7064799" cy="2271818"/>
          </a:xfrm>
          <a:prstGeom prst="rect">
            <a:avLst/>
          </a:prstGeom>
        </p:spPr>
      </p:pic>
      <p:sp>
        <p:nvSpPr>
          <p:cNvPr id="6" name="Frame 5"/>
          <p:cNvSpPr/>
          <p:nvPr/>
        </p:nvSpPr>
        <p:spPr>
          <a:xfrm>
            <a:off x="5476953" y="4569483"/>
            <a:ext cx="1141401" cy="2271818"/>
          </a:xfrm>
          <a:prstGeom prst="frame">
            <a:avLst>
              <a:gd name="adj1" fmla="val 39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0" y="-193193"/>
            <a:ext cx="8686800" cy="1300097"/>
          </a:xfrm>
        </p:spPr>
        <p:txBody>
          <a:bodyPr>
            <a:normAutofit fontScale="90000"/>
          </a:bodyPr>
          <a:lstStyle/>
          <a:p>
            <a:r>
              <a:rPr lang="en-US" sz="4000" b="1" dirty="0">
                <a:solidFill>
                  <a:srgbClr val="376092"/>
                </a:solidFill>
              </a:rPr>
              <a:t>Grading Standards</a:t>
            </a:r>
            <a:br>
              <a:rPr lang="en-US" sz="4000" b="1" dirty="0">
                <a:solidFill>
                  <a:srgbClr val="376092"/>
                </a:solidFill>
              </a:rPr>
            </a:br>
            <a:r>
              <a:rPr lang="en-US" sz="4000" b="1" dirty="0">
                <a:solidFill>
                  <a:srgbClr val="376092"/>
                </a:solidFill>
              </a:rPr>
              <a:t>Score Inspector.. Enter or Click</a:t>
            </a:r>
          </a:p>
        </p:txBody>
      </p:sp>
    </p:spTree>
    <p:extLst>
      <p:ext uri="{BB962C8B-B14F-4D97-AF65-F5344CB8AC3E}">
        <p14:creationId xmlns:p14="http://schemas.microsoft.com/office/powerpoint/2010/main" val="241688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9517"/>
            <a:ext cx="8229600" cy="1143000"/>
          </a:xfrm>
        </p:spPr>
        <p:txBody>
          <a:bodyPr>
            <a:normAutofit/>
          </a:bodyPr>
          <a:lstStyle/>
          <a:p>
            <a:r>
              <a:rPr lang="en-US" b="1" dirty="0">
                <a:solidFill>
                  <a:srgbClr val="376092"/>
                </a:solidFill>
              </a:rPr>
              <a:t>Notified if Error</a:t>
            </a:r>
          </a:p>
        </p:txBody>
      </p:sp>
      <p:graphicFrame>
        <p:nvGraphicFramePr>
          <p:cNvPr id="4" name="Object 3"/>
          <p:cNvGraphicFramePr>
            <a:graphicFrameLocks noChangeAspect="1"/>
          </p:cNvGraphicFramePr>
          <p:nvPr>
            <p:extLst>
              <p:ext uri="{D42A27DB-BD31-4B8C-83A1-F6EECF244321}">
                <p14:modId xmlns:p14="http://schemas.microsoft.com/office/powerpoint/2010/main" val="1312488026"/>
              </p:ext>
            </p:extLst>
          </p:nvPr>
        </p:nvGraphicFramePr>
        <p:xfrm>
          <a:off x="155276" y="802368"/>
          <a:ext cx="8790602" cy="4253624"/>
        </p:xfrm>
        <a:graphic>
          <a:graphicData uri="http://schemas.openxmlformats.org/presentationml/2006/ole">
            <mc:AlternateContent xmlns:mc="http://schemas.openxmlformats.org/markup-compatibility/2006">
              <mc:Choice xmlns:v="urn:schemas-microsoft-com:vml" Requires="v">
                <p:oleObj spid="_x0000_s8276" name="Document" r:id="rId3" imgW="6858000" imgH="2705100" progId="Word.Document.12">
                  <p:embed/>
                </p:oleObj>
              </mc:Choice>
              <mc:Fallback>
                <p:oleObj name="Document" r:id="rId3" imgW="6858000" imgH="2705100" progId="Word.Document.12">
                  <p:embed/>
                  <p:pic>
                    <p:nvPicPr>
                      <p:cNvPr id="0" name=""/>
                      <p:cNvPicPr/>
                      <p:nvPr/>
                    </p:nvPicPr>
                    <p:blipFill>
                      <a:blip r:embed="rId4"/>
                      <a:stretch>
                        <a:fillRect/>
                      </a:stretch>
                    </p:blipFill>
                    <p:spPr>
                      <a:xfrm>
                        <a:off x="155276" y="802368"/>
                        <a:ext cx="8790602" cy="4253624"/>
                      </a:xfrm>
                      <a:prstGeom prst="rect">
                        <a:avLst/>
                      </a:prstGeom>
                    </p:spPr>
                  </p:pic>
                </p:oleObj>
              </mc:Fallback>
            </mc:AlternateContent>
          </a:graphicData>
        </a:graphic>
      </p:graphicFrame>
    </p:spTree>
    <p:extLst>
      <p:ext uri="{BB962C8B-B14F-4D97-AF65-F5344CB8AC3E}">
        <p14:creationId xmlns:p14="http://schemas.microsoft.com/office/powerpoint/2010/main" val="3449263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reating an Assignm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103" y="556228"/>
            <a:ext cx="8506515" cy="5276002"/>
          </a:xfrm>
          <a:prstGeom prst="rect">
            <a:avLst/>
          </a:prstGeom>
        </p:spPr>
      </p:pic>
      <p:sp>
        <p:nvSpPr>
          <p:cNvPr id="6" name="Title 1"/>
          <p:cNvSpPr>
            <a:spLocks noGrp="1"/>
          </p:cNvSpPr>
          <p:nvPr>
            <p:ph type="title"/>
          </p:nvPr>
        </p:nvSpPr>
        <p:spPr>
          <a:xfrm>
            <a:off x="457200" y="-239442"/>
            <a:ext cx="8229600" cy="1143000"/>
          </a:xfrm>
        </p:spPr>
        <p:txBody>
          <a:bodyPr>
            <a:normAutofit/>
          </a:bodyPr>
          <a:lstStyle/>
          <a:p>
            <a:r>
              <a:rPr lang="en-US" sz="3200" b="1" dirty="0">
                <a:solidFill>
                  <a:srgbClr val="4F81BD"/>
                </a:solidFill>
              </a:rPr>
              <a:t>Creating an Assignment in PTP</a:t>
            </a:r>
          </a:p>
        </p:txBody>
      </p:sp>
    </p:spTree>
    <p:extLst>
      <p:ext uri="{BB962C8B-B14F-4D97-AF65-F5344CB8AC3E}">
        <p14:creationId xmlns:p14="http://schemas.microsoft.com/office/powerpoint/2010/main" val="1541760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750" y="-237992"/>
            <a:ext cx="8229600" cy="1143000"/>
          </a:xfrm>
        </p:spPr>
        <p:txBody>
          <a:bodyPr>
            <a:normAutofit/>
          </a:bodyPr>
          <a:lstStyle/>
          <a:p>
            <a:r>
              <a:rPr lang="en-US" sz="4000" b="1" i="1" dirty="0">
                <a:solidFill>
                  <a:schemeClr val="tx2">
                    <a:lumMod val="60000"/>
                    <a:lumOff val="40000"/>
                  </a:schemeClr>
                </a:solidFill>
              </a:rPr>
              <a:t>LET’S CREATE AN ASSIGNMENT</a:t>
            </a:r>
            <a:r>
              <a:rPr lang="mr-IN" sz="4000" b="1" i="1" dirty="0">
                <a:solidFill>
                  <a:schemeClr val="tx2">
                    <a:lumMod val="60000"/>
                    <a:lumOff val="40000"/>
                  </a:schemeClr>
                </a:solidFill>
              </a:rPr>
              <a:t>…</a:t>
            </a:r>
            <a:endParaRPr lang="en-US" sz="4000" b="1" i="1" dirty="0">
              <a:solidFill>
                <a:schemeClr val="tx2">
                  <a:lumMod val="60000"/>
                  <a:lumOff val="40000"/>
                </a:schemeClr>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8067" y="0"/>
            <a:ext cx="1805933" cy="1903845"/>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07" y="620365"/>
            <a:ext cx="6278227" cy="623763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182" y="3091489"/>
            <a:ext cx="1663700" cy="16383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8553" y="2124936"/>
            <a:ext cx="2552700" cy="2286000"/>
          </a:xfrm>
          <a:prstGeom prst="rect">
            <a:avLst/>
          </a:prstGeom>
        </p:spPr>
      </p:pic>
      <p:sp>
        <p:nvSpPr>
          <p:cNvPr id="3" name="TextBox 2"/>
          <p:cNvSpPr txBox="1"/>
          <p:nvPr/>
        </p:nvSpPr>
        <p:spPr>
          <a:xfrm>
            <a:off x="6574714" y="2926080"/>
            <a:ext cx="2620021" cy="1938992"/>
          </a:xfrm>
          <a:prstGeom prst="rect">
            <a:avLst/>
          </a:prstGeom>
          <a:noFill/>
        </p:spPr>
        <p:txBody>
          <a:bodyPr wrap="square" rtlCol="0">
            <a:spAutoFit/>
          </a:bodyPr>
          <a:lstStyle/>
          <a:p>
            <a:pPr algn="ctr"/>
            <a:r>
              <a:rPr lang="en-US" sz="2400" b="1" u="sng" dirty="0">
                <a:solidFill>
                  <a:schemeClr val="tx2">
                    <a:lumMod val="60000"/>
                    <a:lumOff val="40000"/>
                  </a:schemeClr>
                </a:solidFill>
              </a:rPr>
              <a:t>BEST PRACTICES</a:t>
            </a:r>
          </a:p>
          <a:p>
            <a:pPr algn="ctr"/>
            <a:r>
              <a:rPr lang="en-US" sz="2400" b="1" dirty="0"/>
              <a:t>CREATE ONE</a:t>
            </a:r>
          </a:p>
          <a:p>
            <a:pPr algn="ctr"/>
            <a:r>
              <a:rPr lang="en-US" sz="2400" b="1" dirty="0"/>
              <a:t>ASSIGNMENT </a:t>
            </a:r>
            <a:br>
              <a:rPr lang="en-US" sz="2400" b="1" dirty="0"/>
            </a:br>
            <a:r>
              <a:rPr lang="en-US" sz="2400" b="1" dirty="0"/>
              <a:t>WITH EACH </a:t>
            </a:r>
          </a:p>
          <a:p>
            <a:pPr algn="ctr"/>
            <a:r>
              <a:rPr lang="en-US" sz="2400" b="1" dirty="0"/>
              <a:t>SCORE TYPE!</a:t>
            </a:r>
          </a:p>
        </p:txBody>
      </p:sp>
      <p:cxnSp>
        <p:nvCxnSpPr>
          <p:cNvPr id="11" name="Straight Arrow Connector 10"/>
          <p:cNvCxnSpPr/>
          <p:nvPr/>
        </p:nvCxnSpPr>
        <p:spPr>
          <a:xfrm>
            <a:off x="3596640" y="4187416"/>
            <a:ext cx="1185033"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495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0-#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132"/>
            <a:ext cx="8229600" cy="1143000"/>
          </a:xfrm>
        </p:spPr>
        <p:txBody>
          <a:bodyPr>
            <a:normAutofit/>
          </a:bodyPr>
          <a:lstStyle/>
          <a:p>
            <a:r>
              <a:rPr lang="en-US" b="1" dirty="0">
                <a:solidFill>
                  <a:srgbClr val="4F81BD"/>
                </a:solidFill>
              </a:rPr>
              <a:t>Assignments for specific students</a:t>
            </a:r>
          </a:p>
        </p:txBody>
      </p:sp>
      <p:sp>
        <p:nvSpPr>
          <p:cNvPr id="3" name="TextBox 2"/>
          <p:cNvSpPr txBox="1"/>
          <p:nvPr/>
        </p:nvSpPr>
        <p:spPr>
          <a:xfrm>
            <a:off x="297717" y="850611"/>
            <a:ext cx="3466210" cy="2677656"/>
          </a:xfrm>
          <a:prstGeom prst="rect">
            <a:avLst/>
          </a:prstGeom>
          <a:noFill/>
        </p:spPr>
        <p:txBody>
          <a:bodyPr wrap="square" rtlCol="0">
            <a:spAutoFit/>
          </a:bodyPr>
          <a:lstStyle/>
          <a:p>
            <a:r>
              <a:rPr lang="en-US" sz="2400" dirty="0"/>
              <a:t>By default all assignments are created for all students in that class and most of the time- you could skip this tab.   </a:t>
            </a:r>
          </a:p>
          <a:p>
            <a:r>
              <a:rPr lang="en-US" sz="2400" b="1" i="1" dirty="0">
                <a:solidFill>
                  <a:srgbClr val="00B050"/>
                </a:solidFill>
              </a:rPr>
              <a:t>All students will have a √ in the box</a:t>
            </a:r>
            <a:r>
              <a:rPr lang="en-US" sz="2400" dirty="0"/>
              <a:t>.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4738" y="1034868"/>
            <a:ext cx="3949436" cy="2385126"/>
          </a:xfrm>
          <a:prstGeom prst="rect">
            <a:avLst/>
          </a:prstGeom>
        </p:spPr>
      </p:pic>
      <p:grpSp>
        <p:nvGrpSpPr>
          <p:cNvPr id="13" name="Group 12"/>
          <p:cNvGrpSpPr/>
          <p:nvPr/>
        </p:nvGrpSpPr>
        <p:grpSpPr>
          <a:xfrm>
            <a:off x="301262" y="3687565"/>
            <a:ext cx="8252911" cy="2693771"/>
            <a:chOff x="301262" y="3687565"/>
            <a:chExt cx="8252911" cy="2693771"/>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454" y="3687565"/>
              <a:ext cx="3844719" cy="2366869"/>
            </a:xfrm>
            <a:prstGeom prst="rect">
              <a:avLst/>
            </a:prstGeom>
          </p:spPr>
        </p:pic>
        <p:sp>
          <p:nvSpPr>
            <p:cNvPr id="12" name="TextBox 11"/>
            <p:cNvSpPr txBox="1"/>
            <p:nvPr/>
          </p:nvSpPr>
          <p:spPr>
            <a:xfrm>
              <a:off x="301262" y="3703680"/>
              <a:ext cx="3466210" cy="2677656"/>
            </a:xfrm>
            <a:prstGeom prst="rect">
              <a:avLst/>
            </a:prstGeom>
            <a:noFill/>
          </p:spPr>
          <p:txBody>
            <a:bodyPr wrap="square" rtlCol="0">
              <a:spAutoFit/>
            </a:bodyPr>
            <a:lstStyle/>
            <a:p>
              <a:r>
                <a:rPr lang="en-US" sz="2400" dirty="0"/>
                <a:t>However, if you differentiate your instruction, you could create assignments for groups of students or just one.   Simply remove the check boxes. </a:t>
              </a:r>
            </a:p>
          </p:txBody>
        </p:sp>
      </p:grpSp>
    </p:spTree>
    <p:extLst>
      <p:ext uri="{BB962C8B-B14F-4D97-AF65-F5344CB8AC3E}">
        <p14:creationId xmlns:p14="http://schemas.microsoft.com/office/powerpoint/2010/main" val="10977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722"/>
            <a:ext cx="8229600" cy="720222"/>
          </a:xfrm>
        </p:spPr>
        <p:txBody>
          <a:bodyPr>
            <a:normAutofit/>
          </a:bodyPr>
          <a:lstStyle/>
          <a:p>
            <a:r>
              <a:rPr lang="en-US" sz="3200" b="1" dirty="0">
                <a:solidFill>
                  <a:schemeClr val="accent1"/>
                </a:solidFill>
              </a:rPr>
              <a:t>Options and the Edit Pencil</a:t>
            </a:r>
          </a:p>
        </p:txBody>
      </p:sp>
      <p:graphicFrame>
        <p:nvGraphicFramePr>
          <p:cNvPr id="4" name="Object 3"/>
          <p:cNvGraphicFramePr>
            <a:graphicFrameLocks noChangeAspect="1"/>
          </p:cNvGraphicFramePr>
          <p:nvPr>
            <p:extLst>
              <p:ext uri="{D42A27DB-BD31-4B8C-83A1-F6EECF244321}">
                <p14:modId xmlns:p14="http://schemas.microsoft.com/office/powerpoint/2010/main" val="1047892538"/>
              </p:ext>
            </p:extLst>
          </p:nvPr>
        </p:nvGraphicFramePr>
        <p:xfrm>
          <a:off x="457200" y="444608"/>
          <a:ext cx="8719864" cy="5441841"/>
        </p:xfrm>
        <a:graphic>
          <a:graphicData uri="http://schemas.openxmlformats.org/presentationml/2006/ole">
            <mc:AlternateContent xmlns:mc="http://schemas.openxmlformats.org/markup-compatibility/2006">
              <mc:Choice xmlns:v="urn:schemas-microsoft-com:vml" Requires="v">
                <p:oleObj spid="_x0000_s30801" name="Document" r:id="rId3" imgW="6858000" imgH="4279900" progId="Word.Document.12">
                  <p:embed/>
                </p:oleObj>
              </mc:Choice>
              <mc:Fallback>
                <p:oleObj name="Document" r:id="rId3" imgW="6858000" imgH="4279900" progId="Word.Document.12">
                  <p:embed/>
                  <p:pic>
                    <p:nvPicPr>
                      <p:cNvPr id="0" name=""/>
                      <p:cNvPicPr/>
                      <p:nvPr/>
                    </p:nvPicPr>
                    <p:blipFill>
                      <a:blip r:embed="rId4"/>
                      <a:stretch>
                        <a:fillRect/>
                      </a:stretch>
                    </p:blipFill>
                    <p:spPr>
                      <a:xfrm>
                        <a:off x="457200" y="444608"/>
                        <a:ext cx="8719864" cy="5441841"/>
                      </a:xfrm>
                      <a:prstGeom prst="rect">
                        <a:avLst/>
                      </a:prstGeom>
                    </p:spPr>
                  </p:pic>
                </p:oleObj>
              </mc:Fallback>
            </mc:AlternateContent>
          </a:graphicData>
        </a:graphic>
      </p:graphicFrame>
    </p:spTree>
    <p:extLst>
      <p:ext uri="{BB962C8B-B14F-4D97-AF65-F5344CB8AC3E}">
        <p14:creationId xmlns:p14="http://schemas.microsoft.com/office/powerpoint/2010/main" val="4064878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778664718"/>
              </p:ext>
            </p:extLst>
          </p:nvPr>
        </p:nvGraphicFramePr>
        <p:xfrm>
          <a:off x="1132966" y="572453"/>
          <a:ext cx="6997700" cy="5930900"/>
        </p:xfrm>
        <a:graphic>
          <a:graphicData uri="http://schemas.openxmlformats.org/presentationml/2006/ole">
            <mc:AlternateContent xmlns:mc="http://schemas.openxmlformats.org/markup-compatibility/2006">
              <mc:Choice xmlns:v="urn:schemas-microsoft-com:vml" Requires="v">
                <p:oleObj spid="_x0000_s20563" name="Document" r:id="rId3" imgW="6997700" imgH="5930900" progId="Word.Document.12">
                  <p:embed/>
                </p:oleObj>
              </mc:Choice>
              <mc:Fallback>
                <p:oleObj name="Document" r:id="rId3" imgW="6997700" imgH="5930900" progId="Word.Document.12">
                  <p:embed/>
                  <p:pic>
                    <p:nvPicPr>
                      <p:cNvPr id="0" name=""/>
                      <p:cNvPicPr/>
                      <p:nvPr/>
                    </p:nvPicPr>
                    <p:blipFill>
                      <a:blip r:embed="rId4"/>
                      <a:stretch>
                        <a:fillRect/>
                      </a:stretch>
                    </p:blipFill>
                    <p:spPr>
                      <a:xfrm>
                        <a:off x="1132966" y="572453"/>
                        <a:ext cx="6997700" cy="5930900"/>
                      </a:xfrm>
                      <a:prstGeom prst="rect">
                        <a:avLst/>
                      </a:prstGeom>
                    </p:spPr>
                  </p:pic>
                </p:oleObj>
              </mc:Fallback>
            </mc:AlternateContent>
          </a:graphicData>
        </a:graphic>
      </p:graphicFrame>
      <p:sp>
        <p:nvSpPr>
          <p:cNvPr id="5" name="Rectangle 4"/>
          <p:cNvSpPr/>
          <p:nvPr/>
        </p:nvSpPr>
        <p:spPr>
          <a:xfrm>
            <a:off x="2365953" y="89294"/>
            <a:ext cx="4307790" cy="584776"/>
          </a:xfrm>
          <a:prstGeom prst="rect">
            <a:avLst/>
          </a:prstGeom>
        </p:spPr>
        <p:txBody>
          <a:bodyPr wrap="none">
            <a:spAutoFit/>
          </a:bodyPr>
          <a:lstStyle/>
          <a:p>
            <a:r>
              <a:rPr lang="en-US" sz="3200" b="1" dirty="0">
                <a:solidFill>
                  <a:schemeClr val="accent1"/>
                </a:solidFill>
              </a:rPr>
              <a:t>Selecting and Publishing</a:t>
            </a:r>
            <a:endParaRPr lang="en-US" sz="3200" dirty="0">
              <a:solidFill>
                <a:schemeClr val="accent1"/>
              </a:solidFill>
            </a:endParaRPr>
          </a:p>
        </p:txBody>
      </p:sp>
    </p:spTree>
    <p:extLst>
      <p:ext uri="{BB962C8B-B14F-4D97-AF65-F5344CB8AC3E}">
        <p14:creationId xmlns:p14="http://schemas.microsoft.com/office/powerpoint/2010/main" val="1884831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0"/>
            <a:ext cx="8086725" cy="611187"/>
          </a:xfrm>
        </p:spPr>
        <p:txBody>
          <a:bodyPr>
            <a:normAutofit/>
          </a:bodyPr>
          <a:lstStyle/>
          <a:p>
            <a:r>
              <a:rPr lang="en-US" sz="3200" b="1" dirty="0">
                <a:solidFill>
                  <a:schemeClr val="accent1"/>
                </a:solidFill>
              </a:rPr>
              <a:t>Settings</a:t>
            </a:r>
          </a:p>
        </p:txBody>
      </p:sp>
      <p:pic>
        <p:nvPicPr>
          <p:cNvPr id="5" name="Picture 4">
            <a:extLst>
              <a:ext uri="{FF2B5EF4-FFF2-40B4-BE49-F238E27FC236}">
                <a16:creationId xmlns:a16="http://schemas.microsoft.com/office/drawing/2014/main" id="{C922D1EE-A61D-5B47-A351-C6899FAF0BDD}"/>
              </a:ext>
            </a:extLst>
          </p:cNvPr>
          <p:cNvPicPr>
            <a:picLocks noChangeAspect="1"/>
          </p:cNvPicPr>
          <p:nvPr/>
        </p:nvPicPr>
        <p:blipFill>
          <a:blip r:embed="rId2"/>
          <a:stretch>
            <a:fillRect/>
          </a:stretch>
        </p:blipFill>
        <p:spPr>
          <a:xfrm>
            <a:off x="0" y="652470"/>
            <a:ext cx="4686300" cy="6159500"/>
          </a:xfrm>
          <a:prstGeom prst="rect">
            <a:avLst/>
          </a:prstGeom>
        </p:spPr>
      </p:pic>
      <p:pic>
        <p:nvPicPr>
          <p:cNvPr id="7" name="Picture 6">
            <a:extLst>
              <a:ext uri="{FF2B5EF4-FFF2-40B4-BE49-F238E27FC236}">
                <a16:creationId xmlns:a16="http://schemas.microsoft.com/office/drawing/2014/main" id="{24F003F5-39B4-0641-9D81-CF0E1BC50453}"/>
              </a:ext>
            </a:extLst>
          </p:cNvPr>
          <p:cNvPicPr>
            <a:picLocks noChangeAspect="1"/>
          </p:cNvPicPr>
          <p:nvPr/>
        </p:nvPicPr>
        <p:blipFill>
          <a:blip r:embed="rId3"/>
          <a:stretch>
            <a:fillRect/>
          </a:stretch>
        </p:blipFill>
        <p:spPr>
          <a:xfrm>
            <a:off x="35994" y="666724"/>
            <a:ext cx="6591914" cy="6159500"/>
          </a:xfrm>
          <a:prstGeom prst="rect">
            <a:avLst/>
          </a:prstGeom>
        </p:spPr>
      </p:pic>
      <p:grpSp>
        <p:nvGrpSpPr>
          <p:cNvPr id="15" name="Group 14">
            <a:extLst>
              <a:ext uri="{FF2B5EF4-FFF2-40B4-BE49-F238E27FC236}">
                <a16:creationId xmlns:a16="http://schemas.microsoft.com/office/drawing/2014/main" id="{E988B3BB-41C2-B849-BFEA-F0E33526686E}"/>
              </a:ext>
            </a:extLst>
          </p:cNvPr>
          <p:cNvGrpSpPr/>
          <p:nvPr/>
        </p:nvGrpSpPr>
        <p:grpSpPr>
          <a:xfrm>
            <a:off x="3556042" y="2550695"/>
            <a:ext cx="5214979" cy="2308324"/>
            <a:chOff x="3556042" y="2550695"/>
            <a:chExt cx="5214979" cy="2308324"/>
          </a:xfrm>
        </p:grpSpPr>
        <mc:AlternateContent xmlns:mc="http://schemas.openxmlformats.org/markup-compatibility/2006">
          <mc:Choice xmlns:p14="http://schemas.microsoft.com/office/powerpoint/2010/main" Requires="p14">
            <p:contentPart p14:bwMode="auto" r:id="rId4">
              <p14:nvContentPartPr>
                <p14:cNvPr id="8" name="Ink 7">
                  <a:extLst>
                    <a:ext uri="{FF2B5EF4-FFF2-40B4-BE49-F238E27FC236}">
                      <a16:creationId xmlns:a16="http://schemas.microsoft.com/office/drawing/2014/main" id="{C8FF3978-4608-1B4B-9BE7-3A2B6C7F7ABD}"/>
                    </a:ext>
                  </a:extLst>
                </p14:cNvPr>
                <p14:cNvContentPartPr/>
                <p14:nvPr/>
              </p14:nvContentPartPr>
              <p14:xfrm>
                <a:off x="3556042" y="3183707"/>
                <a:ext cx="2417760" cy="1345320"/>
              </p14:xfrm>
            </p:contentPart>
          </mc:Choice>
          <mc:Fallback>
            <p:pic>
              <p:nvPicPr>
                <p:cNvPr id="8" name="Ink 7">
                  <a:extLst>
                    <a:ext uri="{FF2B5EF4-FFF2-40B4-BE49-F238E27FC236}">
                      <a16:creationId xmlns:a16="http://schemas.microsoft.com/office/drawing/2014/main" id="{C8FF3978-4608-1B4B-9BE7-3A2B6C7F7ABD}"/>
                    </a:ext>
                  </a:extLst>
                </p:cNvPr>
                <p:cNvPicPr/>
                <p:nvPr/>
              </p:nvPicPr>
              <p:blipFill>
                <a:blip r:embed="rId5"/>
                <a:stretch>
                  <a:fillRect/>
                </a:stretch>
              </p:blipFill>
              <p:spPr>
                <a:xfrm>
                  <a:off x="3520402" y="3111707"/>
                  <a:ext cx="2489400" cy="1488960"/>
                </a:xfrm>
                <a:prstGeom prst="rect">
                  <a:avLst/>
                </a:prstGeom>
              </p:spPr>
            </p:pic>
          </mc:Fallback>
        </mc:AlternateContent>
        <p:sp>
          <p:nvSpPr>
            <p:cNvPr id="14" name="TextBox 13">
              <a:extLst>
                <a:ext uri="{FF2B5EF4-FFF2-40B4-BE49-F238E27FC236}">
                  <a16:creationId xmlns:a16="http://schemas.microsoft.com/office/drawing/2014/main" id="{8B2F5312-FCAF-EA42-BDD0-BDD69D7CABF4}"/>
                </a:ext>
              </a:extLst>
            </p:cNvPr>
            <p:cNvSpPr txBox="1"/>
            <p:nvPr/>
          </p:nvSpPr>
          <p:spPr>
            <a:xfrm>
              <a:off x="6761747" y="2550695"/>
              <a:ext cx="2009274" cy="2308324"/>
            </a:xfrm>
            <a:prstGeom prst="rect">
              <a:avLst/>
            </a:prstGeom>
            <a:noFill/>
          </p:spPr>
          <p:txBody>
            <a:bodyPr wrap="square" rtlCol="0">
              <a:spAutoFit/>
            </a:bodyPr>
            <a:lstStyle/>
            <a:p>
              <a:pPr algn="ctr"/>
              <a:r>
                <a:rPr lang="en-US" sz="2400" b="1" dirty="0"/>
                <a:t>Auto Calculation</a:t>
              </a:r>
            </a:p>
            <a:p>
              <a:pPr algn="ctr"/>
              <a:r>
                <a:rPr lang="en-US" sz="2400" b="1" dirty="0"/>
                <a:t>Option </a:t>
              </a:r>
            </a:p>
            <a:p>
              <a:pPr algn="ctr"/>
              <a:r>
                <a:rPr lang="en-US" sz="2400" b="1" dirty="0"/>
                <a:t>must be set by the teacher!</a:t>
              </a:r>
            </a:p>
          </p:txBody>
        </p:sp>
      </p:grpSp>
    </p:spTree>
    <p:extLst>
      <p:ext uri="{BB962C8B-B14F-4D97-AF65-F5344CB8AC3E}">
        <p14:creationId xmlns:p14="http://schemas.microsoft.com/office/powerpoint/2010/main" val="312361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3866" y="250787"/>
            <a:ext cx="7707184" cy="1077218"/>
          </a:xfrm>
          <a:prstGeom prst="rect">
            <a:avLst/>
          </a:prstGeom>
          <a:noFill/>
        </p:spPr>
        <p:txBody>
          <a:bodyPr wrap="square" rtlCol="0">
            <a:spAutoFit/>
          </a:bodyPr>
          <a:lstStyle/>
          <a:p>
            <a:pPr algn="ctr"/>
            <a:r>
              <a:rPr lang="en-US" sz="3200" b="1" dirty="0">
                <a:solidFill>
                  <a:schemeClr val="accent1"/>
                </a:solidFill>
              </a:rPr>
              <a:t>Assignment with Auto Calculated Scores </a:t>
            </a:r>
          </a:p>
          <a:p>
            <a:pPr algn="ctr"/>
            <a:r>
              <a:rPr lang="en-US" sz="3200" b="1" dirty="0">
                <a:solidFill>
                  <a:schemeClr val="accent1"/>
                </a:solidFill>
              </a:rPr>
              <a:t>to selected Standards</a:t>
            </a:r>
          </a:p>
        </p:txBody>
      </p:sp>
      <p:pic>
        <p:nvPicPr>
          <p:cNvPr id="6" name="Picture 5">
            <a:extLst>
              <a:ext uri="{FF2B5EF4-FFF2-40B4-BE49-F238E27FC236}">
                <a16:creationId xmlns:a16="http://schemas.microsoft.com/office/drawing/2014/main" id="{73984368-C69D-3C41-9862-DA6D188A25F2}"/>
              </a:ext>
            </a:extLst>
          </p:cNvPr>
          <p:cNvPicPr>
            <a:picLocks noChangeAspect="1"/>
          </p:cNvPicPr>
          <p:nvPr/>
        </p:nvPicPr>
        <p:blipFill>
          <a:blip r:embed="rId2"/>
          <a:stretch>
            <a:fillRect/>
          </a:stretch>
        </p:blipFill>
        <p:spPr>
          <a:xfrm>
            <a:off x="222105" y="1328005"/>
            <a:ext cx="8650705" cy="5012466"/>
          </a:xfrm>
          <a:prstGeom prst="rect">
            <a:avLst/>
          </a:prstGeom>
        </p:spPr>
      </p:pic>
      <p:sp>
        <p:nvSpPr>
          <p:cNvPr id="2" name="Donut 1"/>
          <p:cNvSpPr/>
          <p:nvPr/>
        </p:nvSpPr>
        <p:spPr>
          <a:xfrm>
            <a:off x="6906237" y="3131293"/>
            <a:ext cx="733815" cy="670686"/>
          </a:xfrm>
          <a:prstGeom prst="donut">
            <a:avLst>
              <a:gd name="adj" fmla="val 17466"/>
            </a:avLst>
          </a:prstGeom>
          <a:solidFill>
            <a:schemeClr val="accent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4DDCFA64-6CF3-604A-9012-19BE760B73D1}"/>
              </a:ext>
            </a:extLst>
          </p:cNvPr>
          <p:cNvPicPr>
            <a:picLocks noChangeAspect="1"/>
          </p:cNvPicPr>
          <p:nvPr/>
        </p:nvPicPr>
        <p:blipFill>
          <a:blip r:embed="rId3"/>
          <a:stretch>
            <a:fillRect/>
          </a:stretch>
        </p:blipFill>
        <p:spPr>
          <a:xfrm>
            <a:off x="4091071" y="3131293"/>
            <a:ext cx="3873500" cy="2133600"/>
          </a:xfrm>
          <a:prstGeom prst="rect">
            <a:avLst/>
          </a:prstGeom>
        </p:spPr>
      </p:pic>
    </p:spTree>
    <p:extLst>
      <p:ext uri="{BB962C8B-B14F-4D97-AF65-F5344CB8AC3E}">
        <p14:creationId xmlns:p14="http://schemas.microsoft.com/office/powerpoint/2010/main" val="188824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3"/>
          <p:cNvSpPr>
            <a:spLocks noGrp="1"/>
          </p:cNvSpPr>
          <p:nvPr>
            <p:ph type="title"/>
          </p:nvPr>
        </p:nvSpPr>
        <p:spPr>
          <a:xfrm>
            <a:off x="457200" y="0"/>
            <a:ext cx="8382000" cy="1143000"/>
          </a:xfrm>
        </p:spPr>
        <p:txBody>
          <a:bodyPr/>
          <a:lstStyle/>
          <a:p>
            <a:r>
              <a:rPr lang="en-US" sz="3600" b="1" i="1" dirty="0">
                <a:solidFill>
                  <a:srgbClr val="000000"/>
                </a:solidFill>
                <a:latin typeface="Calibri" charset="0"/>
              </a:rPr>
              <a:t>Agenda/Participants will be engaged in:</a:t>
            </a:r>
          </a:p>
        </p:txBody>
      </p:sp>
      <p:sp>
        <p:nvSpPr>
          <p:cNvPr id="28674" name="Content Placeholder 4"/>
          <p:cNvSpPr>
            <a:spLocks noGrp="1"/>
          </p:cNvSpPr>
          <p:nvPr>
            <p:ph idx="1"/>
          </p:nvPr>
        </p:nvSpPr>
        <p:spPr>
          <a:xfrm>
            <a:off x="457200" y="1371600"/>
            <a:ext cx="8229600" cy="3733800"/>
          </a:xfrm>
        </p:spPr>
        <p:txBody>
          <a:bodyPr>
            <a:normAutofit fontScale="85000" lnSpcReduction="20000"/>
          </a:bodyPr>
          <a:lstStyle/>
          <a:p>
            <a:r>
              <a:rPr lang="en-US" sz="2800" dirty="0">
                <a:latin typeface="Calibri" charset="0"/>
              </a:rPr>
              <a:t>Standard grading in PTP</a:t>
            </a:r>
            <a:endParaRPr lang="en-US" sz="2800" b="1" dirty="0">
              <a:solidFill>
                <a:srgbClr val="FF0000"/>
              </a:solidFill>
              <a:latin typeface="Calibri" charset="0"/>
            </a:endParaRPr>
          </a:p>
          <a:p>
            <a:r>
              <a:rPr lang="en-US" sz="2800" dirty="0">
                <a:latin typeface="Calibri" charset="0"/>
              </a:rPr>
              <a:t>What’s new in PTP</a:t>
            </a:r>
            <a:endParaRPr lang="en-US" sz="2800" b="1" dirty="0">
              <a:solidFill>
                <a:srgbClr val="FF0000"/>
              </a:solidFill>
              <a:latin typeface="Calibri" charset="0"/>
            </a:endParaRPr>
          </a:p>
          <a:p>
            <a:r>
              <a:rPr lang="en-US" sz="2800" dirty="0">
                <a:latin typeface="Calibri" charset="0"/>
              </a:rPr>
              <a:t>Standards, Assignments, Comments, Conversions</a:t>
            </a:r>
          </a:p>
          <a:p>
            <a:r>
              <a:rPr lang="en-US" sz="2800" dirty="0">
                <a:latin typeface="Calibri" charset="0"/>
              </a:rPr>
              <a:t>Professional Judgements</a:t>
            </a:r>
          </a:p>
          <a:p>
            <a:r>
              <a:rPr lang="en-US" sz="2800" dirty="0">
                <a:latin typeface="Calibri" charset="0"/>
              </a:rPr>
              <a:t>Overwrite vs Changing Which Three</a:t>
            </a:r>
            <a:br>
              <a:rPr lang="en-US" sz="2800" dirty="0">
                <a:latin typeface="Calibri" charset="0"/>
              </a:rPr>
            </a:br>
            <a:endParaRPr lang="en-US" sz="2800" dirty="0">
              <a:latin typeface="Calibri" charset="0"/>
            </a:endParaRPr>
          </a:p>
          <a:p>
            <a:pPr marL="0" indent="0">
              <a:buNone/>
            </a:pPr>
            <a:endParaRPr lang="en-US" sz="2800" dirty="0">
              <a:latin typeface="Calibri" charset="0"/>
            </a:endParaRPr>
          </a:p>
          <a:p>
            <a:pPr marL="0" indent="0">
              <a:buNone/>
            </a:pPr>
            <a:r>
              <a:rPr lang="en-US" sz="2800" b="1" dirty="0">
                <a:solidFill>
                  <a:schemeClr val="tx2">
                    <a:lumMod val="60000"/>
                    <a:lumOff val="40000"/>
                  </a:schemeClr>
                </a:solidFill>
                <a:latin typeface="Calibri" charset="0"/>
              </a:rPr>
              <a:t>I also have a PDF – Navigational Differences between</a:t>
            </a:r>
          </a:p>
          <a:p>
            <a:pPr marL="0" indent="0">
              <a:buNone/>
            </a:pPr>
            <a:r>
              <a:rPr lang="en-US" sz="2800" b="1" dirty="0">
                <a:solidFill>
                  <a:schemeClr val="tx2">
                    <a:lumMod val="60000"/>
                    <a:lumOff val="40000"/>
                  </a:schemeClr>
                </a:solidFill>
                <a:latin typeface="Calibri" charset="0"/>
              </a:rPr>
              <a:t>PTG and Unified Classroom/PTG 2.0</a:t>
            </a:r>
          </a:p>
          <a:p>
            <a:pPr marL="0" indent="0">
              <a:buNone/>
            </a:pPr>
            <a:r>
              <a:rPr lang="en-US" sz="2800" b="1" i="1" dirty="0">
                <a:solidFill>
                  <a:srgbClr val="FF0000"/>
                </a:solidFill>
                <a:latin typeface="Calibri" charset="0"/>
              </a:rPr>
              <a:t>JUST ASK</a:t>
            </a:r>
          </a:p>
        </p:txBody>
      </p:sp>
      <p:sp>
        <p:nvSpPr>
          <p:cNvPr id="28676" name="Rectangle 6"/>
          <p:cNvSpPr>
            <a:spLocks noChangeArrowheads="1"/>
          </p:cNvSpPr>
          <p:nvPr/>
        </p:nvSpPr>
        <p:spPr bwMode="auto">
          <a:xfrm>
            <a:off x="2438400" y="4959350"/>
            <a:ext cx="45720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3200" dirty="0">
                <a:hlinkClick r:id="rId2"/>
              </a:rPr>
              <a:t>www.derotechnical.com</a:t>
            </a:r>
            <a:r>
              <a:rPr lang="en-US" sz="3200" dirty="0"/>
              <a:t> </a:t>
            </a:r>
          </a:p>
          <a:p>
            <a:pPr algn="ctr"/>
            <a:r>
              <a:rPr lang="en-US" sz="3200" dirty="0">
                <a:hlinkClick r:id="rId3"/>
              </a:rPr>
              <a:t>get2bobc@gmail.com</a:t>
            </a:r>
            <a:r>
              <a:rPr lang="en-US" sz="3200" dirty="0"/>
              <a:t> </a:t>
            </a:r>
            <a:br>
              <a:rPr lang="en-US" sz="3200" dirty="0"/>
            </a:br>
            <a:r>
              <a:rPr lang="en-US" sz="3200" dirty="0"/>
              <a:t>for more resources</a:t>
            </a:r>
          </a:p>
        </p:txBody>
      </p:sp>
      <p:pic>
        <p:nvPicPr>
          <p:cNvPr id="28677"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646480"/>
            <a:ext cx="855663" cy="85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1D9F343F-C834-0C42-BB7B-76A89B67B9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037" y="4959350"/>
            <a:ext cx="1798563" cy="1752600"/>
          </a:xfrm>
          <a:prstGeom prst="rect">
            <a:avLst/>
          </a:prstGeom>
        </p:spPr>
      </p:pic>
    </p:spTree>
    <p:extLst>
      <p:ext uri="{BB962C8B-B14F-4D97-AF65-F5344CB8AC3E}">
        <p14:creationId xmlns:p14="http://schemas.microsoft.com/office/powerpoint/2010/main" val="2283141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799" y="1328005"/>
            <a:ext cx="8435470" cy="4493896"/>
          </a:xfrm>
          <a:prstGeom prst="rect">
            <a:avLst/>
          </a:prstGeom>
        </p:spPr>
      </p:pic>
      <p:sp>
        <p:nvSpPr>
          <p:cNvPr id="5" name="TextBox 4"/>
          <p:cNvSpPr txBox="1"/>
          <p:nvPr/>
        </p:nvSpPr>
        <p:spPr>
          <a:xfrm>
            <a:off x="693866" y="250787"/>
            <a:ext cx="7707184" cy="1077218"/>
          </a:xfrm>
          <a:prstGeom prst="rect">
            <a:avLst/>
          </a:prstGeom>
          <a:noFill/>
        </p:spPr>
        <p:txBody>
          <a:bodyPr wrap="square" rtlCol="0">
            <a:spAutoFit/>
          </a:bodyPr>
          <a:lstStyle/>
          <a:p>
            <a:pPr algn="ctr"/>
            <a:r>
              <a:rPr lang="en-US" sz="3200" b="1" dirty="0">
                <a:solidFill>
                  <a:schemeClr val="accent1"/>
                </a:solidFill>
              </a:rPr>
              <a:t>Assignment with Auto Calculated Scores </a:t>
            </a:r>
          </a:p>
          <a:p>
            <a:pPr algn="ctr"/>
            <a:r>
              <a:rPr lang="en-US" sz="3200" b="1" dirty="0">
                <a:solidFill>
                  <a:schemeClr val="accent1"/>
                </a:solidFill>
              </a:rPr>
              <a:t>to selected Standards</a:t>
            </a:r>
          </a:p>
        </p:txBody>
      </p:sp>
      <p:sp>
        <p:nvSpPr>
          <p:cNvPr id="2" name="Donut 1"/>
          <p:cNvSpPr/>
          <p:nvPr/>
        </p:nvSpPr>
        <p:spPr>
          <a:xfrm>
            <a:off x="8037206" y="3574953"/>
            <a:ext cx="727688" cy="468630"/>
          </a:xfrm>
          <a:prstGeom prst="donut">
            <a:avLst>
              <a:gd name="adj" fmla="val 17466"/>
            </a:avLst>
          </a:prstGeom>
          <a:solidFill>
            <a:schemeClr val="accent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4351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175" y="376517"/>
            <a:ext cx="7742145" cy="1077218"/>
          </a:xfrm>
          <a:prstGeom prst="rect">
            <a:avLst/>
          </a:prstGeom>
          <a:noFill/>
        </p:spPr>
        <p:txBody>
          <a:bodyPr wrap="square" rtlCol="0">
            <a:spAutoFit/>
          </a:bodyPr>
          <a:lstStyle/>
          <a:p>
            <a:r>
              <a:rPr lang="en-US" sz="3200" b="1" dirty="0">
                <a:solidFill>
                  <a:schemeClr val="accent1"/>
                </a:solidFill>
              </a:rPr>
              <a:t>Scoring the Assignment (75) converts to the value of the standards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850" y="3384205"/>
            <a:ext cx="1630456" cy="208516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9" y="1977018"/>
            <a:ext cx="6372225" cy="1381125"/>
          </a:xfrm>
          <a:prstGeom prst="rect">
            <a:avLst/>
          </a:prstGeom>
        </p:spPr>
      </p:pic>
      <p:sp>
        <p:nvSpPr>
          <p:cNvPr id="2" name="TextBox 1"/>
          <p:cNvSpPr txBox="1"/>
          <p:nvPr/>
        </p:nvSpPr>
        <p:spPr>
          <a:xfrm>
            <a:off x="1581374" y="3818292"/>
            <a:ext cx="1323191" cy="1015663"/>
          </a:xfrm>
          <a:prstGeom prst="rect">
            <a:avLst/>
          </a:prstGeom>
          <a:noFill/>
        </p:spPr>
        <p:txBody>
          <a:bodyPr wrap="square" rtlCol="0">
            <a:spAutoFit/>
          </a:bodyPr>
          <a:lstStyle/>
          <a:p>
            <a:pPr algn="ctr"/>
            <a:r>
              <a:rPr lang="en-US" sz="1500" b="1" dirty="0">
                <a:solidFill>
                  <a:schemeClr val="tx2">
                    <a:lumMod val="75000"/>
                  </a:schemeClr>
                </a:solidFill>
              </a:rPr>
              <a:t>Score Inspector allows you to enter a score</a:t>
            </a:r>
          </a:p>
        </p:txBody>
      </p:sp>
      <p:sp>
        <p:nvSpPr>
          <p:cNvPr id="3" name="Donut 2"/>
          <p:cNvSpPr/>
          <p:nvPr/>
        </p:nvSpPr>
        <p:spPr>
          <a:xfrm>
            <a:off x="3001384" y="2567716"/>
            <a:ext cx="484094" cy="411480"/>
          </a:xfrm>
          <a:prstGeom prst="donut">
            <a:avLst>
              <a:gd name="adj" fmla="val 927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nvGrpSpPr>
          <p:cNvPr id="11" name="Group 10"/>
          <p:cNvGrpSpPr/>
          <p:nvPr/>
        </p:nvGrpSpPr>
        <p:grpSpPr>
          <a:xfrm>
            <a:off x="4709593" y="2896980"/>
            <a:ext cx="1845428" cy="1944117"/>
            <a:chOff x="6279457" y="2719639"/>
            <a:chExt cx="2460571" cy="2592156"/>
          </a:xfrm>
        </p:grpSpPr>
        <p:grpSp>
          <p:nvGrpSpPr>
            <p:cNvPr id="9" name="Group 8"/>
            <p:cNvGrpSpPr/>
            <p:nvPr/>
          </p:nvGrpSpPr>
          <p:grpSpPr>
            <a:xfrm>
              <a:off x="6279457" y="2719639"/>
              <a:ext cx="2180112" cy="572021"/>
              <a:chOff x="6279457" y="2719639"/>
              <a:chExt cx="2180112" cy="572021"/>
            </a:xfrm>
          </p:grpSpPr>
          <p:sp>
            <p:nvSpPr>
              <p:cNvPr id="7" name="Donut 6"/>
              <p:cNvSpPr/>
              <p:nvPr/>
            </p:nvSpPr>
            <p:spPr>
              <a:xfrm>
                <a:off x="6279457" y="2743020"/>
                <a:ext cx="645458" cy="548640"/>
              </a:xfrm>
              <a:prstGeom prst="donut">
                <a:avLst>
                  <a:gd name="adj" fmla="val 927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8" name="Donut 7"/>
              <p:cNvSpPr/>
              <p:nvPr/>
            </p:nvSpPr>
            <p:spPr>
              <a:xfrm>
                <a:off x="7814111" y="2719639"/>
                <a:ext cx="645458" cy="548640"/>
              </a:xfrm>
              <a:prstGeom prst="donut">
                <a:avLst>
                  <a:gd name="adj" fmla="val 927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sp>
          <p:nvSpPr>
            <p:cNvPr id="10" name="TextBox 9"/>
            <p:cNvSpPr txBox="1"/>
            <p:nvPr/>
          </p:nvSpPr>
          <p:spPr>
            <a:xfrm>
              <a:off x="6975774" y="3957577"/>
              <a:ext cx="1764254" cy="1354218"/>
            </a:xfrm>
            <a:prstGeom prst="rect">
              <a:avLst/>
            </a:prstGeom>
            <a:noFill/>
          </p:spPr>
          <p:txBody>
            <a:bodyPr wrap="square" rtlCol="0">
              <a:spAutoFit/>
            </a:bodyPr>
            <a:lstStyle/>
            <a:p>
              <a:pPr algn="ctr"/>
              <a:r>
                <a:rPr lang="en-US" sz="1500" b="1" dirty="0">
                  <a:solidFill>
                    <a:schemeClr val="tx2">
                      <a:lumMod val="75000"/>
                    </a:schemeClr>
                  </a:solidFill>
                </a:rPr>
                <a:t>Each standard receives the same value regardless </a:t>
              </a:r>
            </a:p>
          </p:txBody>
        </p:sp>
      </p:grpSp>
    </p:spTree>
    <p:extLst>
      <p:ext uri="{BB962C8B-B14F-4D97-AF65-F5344CB8AC3E}">
        <p14:creationId xmlns:p14="http://schemas.microsoft.com/office/powerpoint/2010/main" val="11197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2271" y="678077"/>
            <a:ext cx="7817471" cy="5236948"/>
          </a:xfrm>
        </p:spPr>
      </p:pic>
      <p:grpSp>
        <p:nvGrpSpPr>
          <p:cNvPr id="3" name="Group 2"/>
          <p:cNvGrpSpPr/>
          <p:nvPr/>
        </p:nvGrpSpPr>
        <p:grpSpPr>
          <a:xfrm>
            <a:off x="3964782" y="2777132"/>
            <a:ext cx="1982391" cy="1710929"/>
            <a:chOff x="4136231" y="2800350"/>
            <a:chExt cx="1982391" cy="1710929"/>
          </a:xfrm>
        </p:grpSpPr>
        <p:cxnSp>
          <p:nvCxnSpPr>
            <p:cNvPr id="6" name="Straight Arrow Connector 5"/>
            <p:cNvCxnSpPr/>
            <p:nvPr/>
          </p:nvCxnSpPr>
          <p:spPr>
            <a:xfrm flipV="1">
              <a:off x="4136231" y="3375423"/>
              <a:ext cx="1607344" cy="11358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Frame 6"/>
            <p:cNvSpPr/>
            <p:nvPr/>
          </p:nvSpPr>
          <p:spPr>
            <a:xfrm>
              <a:off x="5775722" y="2800350"/>
              <a:ext cx="342900" cy="960835"/>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u="sng">
                <a:solidFill>
                  <a:schemeClr val="tx1"/>
                </a:solidFill>
              </a:endParaRPr>
            </a:p>
          </p:txBody>
        </p:sp>
      </p:grpSp>
      <p:cxnSp>
        <p:nvCxnSpPr>
          <p:cNvPr id="12" name="Straight Arrow Connector 11"/>
          <p:cNvCxnSpPr/>
          <p:nvPr/>
        </p:nvCxnSpPr>
        <p:spPr>
          <a:xfrm flipH="1">
            <a:off x="1360885" y="3532585"/>
            <a:ext cx="438269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203717" y="3504006"/>
            <a:ext cx="4586288" cy="996553"/>
            <a:chOff x="1814513" y="3700463"/>
            <a:chExt cx="6115050" cy="1328737"/>
          </a:xfrm>
        </p:grpSpPr>
        <p:cxnSp>
          <p:nvCxnSpPr>
            <p:cNvPr id="14" name="Straight Arrow Connector 13"/>
            <p:cNvCxnSpPr/>
            <p:nvPr/>
          </p:nvCxnSpPr>
          <p:spPr>
            <a:xfrm>
              <a:off x="1814513" y="3700463"/>
              <a:ext cx="4514850" cy="1328737"/>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686550" y="5029200"/>
              <a:ext cx="1243013"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209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252"/>
            <a:ext cx="8229600" cy="1143000"/>
          </a:xfrm>
        </p:spPr>
        <p:txBody>
          <a:bodyPr/>
          <a:lstStyle/>
          <a:p>
            <a:r>
              <a:rPr lang="en-US" b="1" dirty="0">
                <a:solidFill>
                  <a:schemeClr val="accent1"/>
                </a:solidFill>
              </a:rPr>
              <a:t>CLICK and SAVE </a:t>
            </a:r>
          </a:p>
        </p:txBody>
      </p:sp>
      <p:pic>
        <p:nvPicPr>
          <p:cNvPr id="4" name="Picture 3" descr="/Users/robertcornacchioli/Desktop/Images for PPT/NEW PTP 10.1/SAVE AND CLOSE ASSIGNMENT.png"/>
          <p:cNvPicPr/>
          <p:nvPr/>
        </p:nvPicPr>
        <p:blipFill>
          <a:blip r:embed="rId2">
            <a:extLst>
              <a:ext uri="{28A0092B-C50C-407E-A947-70E740481C1C}">
                <a14:useLocalDpi xmlns:a14="http://schemas.microsoft.com/office/drawing/2010/main" val="0"/>
              </a:ext>
            </a:extLst>
          </a:blip>
          <a:srcRect/>
          <a:stretch>
            <a:fillRect/>
          </a:stretch>
        </p:blipFill>
        <p:spPr bwMode="auto">
          <a:xfrm>
            <a:off x="159171" y="669910"/>
            <a:ext cx="8835973" cy="5050406"/>
          </a:xfrm>
          <a:prstGeom prst="rect">
            <a:avLst/>
          </a:prstGeom>
          <a:noFill/>
          <a:ln>
            <a:noFill/>
          </a:ln>
        </p:spPr>
      </p:pic>
      <p:sp>
        <p:nvSpPr>
          <p:cNvPr id="5" name="TextBox 4"/>
          <p:cNvSpPr txBox="1"/>
          <p:nvPr/>
        </p:nvSpPr>
        <p:spPr>
          <a:xfrm>
            <a:off x="388620" y="6229350"/>
            <a:ext cx="774571" cy="369332"/>
          </a:xfrm>
          <a:prstGeom prst="rect">
            <a:avLst/>
          </a:prstGeom>
          <a:noFill/>
        </p:spPr>
        <p:txBody>
          <a:bodyPr wrap="none" rtlCol="0">
            <a:spAutoFit/>
          </a:bodyPr>
          <a:lstStyle/>
          <a:p>
            <a:r>
              <a:rPr lang="en-US" b="1">
                <a:solidFill>
                  <a:schemeClr val="accent1"/>
                </a:solidFill>
              </a:rPr>
              <a:t>10.1.1</a:t>
            </a: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5101"/>
            <a:ext cx="9144000" cy="77012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25227"/>
            <a:ext cx="9144000" cy="748145"/>
          </a:xfrm>
          <a:prstGeom prst="rect">
            <a:avLst/>
          </a:prstGeom>
        </p:spPr>
      </p:pic>
    </p:spTree>
    <p:extLst>
      <p:ext uri="{BB962C8B-B14F-4D97-AF65-F5344CB8AC3E}">
        <p14:creationId xmlns:p14="http://schemas.microsoft.com/office/powerpoint/2010/main" val="94983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397"/>
            <a:ext cx="8229600" cy="1143000"/>
          </a:xfrm>
        </p:spPr>
        <p:txBody>
          <a:bodyPr/>
          <a:lstStyle/>
          <a:p>
            <a:r>
              <a:rPr lang="en-US" b="1" dirty="0">
                <a:solidFill>
                  <a:schemeClr val="accent1"/>
                </a:solidFill>
              </a:rPr>
              <a:t>Copy Assignments</a:t>
            </a:r>
          </a:p>
        </p:txBody>
      </p:sp>
      <p:pic>
        <p:nvPicPr>
          <p:cNvPr id="4" name="Picture 3" descr="/Users/robertcornacchioli/Desktop/Images for PPT/NEW PTP 10.1/COPY ASSIGNMENTS.png"/>
          <p:cNvPicPr/>
          <p:nvPr/>
        </p:nvPicPr>
        <p:blipFill>
          <a:blip r:embed="rId2">
            <a:extLst>
              <a:ext uri="{28A0092B-C50C-407E-A947-70E740481C1C}">
                <a14:useLocalDpi xmlns:a14="http://schemas.microsoft.com/office/drawing/2010/main" val="0"/>
              </a:ext>
            </a:extLst>
          </a:blip>
          <a:srcRect/>
          <a:stretch>
            <a:fillRect/>
          </a:stretch>
        </p:blipFill>
        <p:spPr bwMode="auto">
          <a:xfrm>
            <a:off x="388620" y="809059"/>
            <a:ext cx="8660484" cy="4666984"/>
          </a:xfrm>
          <a:prstGeom prst="rect">
            <a:avLst/>
          </a:prstGeom>
          <a:noFill/>
          <a:ln>
            <a:noFill/>
          </a:ln>
        </p:spPr>
      </p:pic>
      <p:sp>
        <p:nvSpPr>
          <p:cNvPr id="5" name="TextBox 4"/>
          <p:cNvSpPr txBox="1"/>
          <p:nvPr/>
        </p:nvSpPr>
        <p:spPr>
          <a:xfrm>
            <a:off x="388620" y="6229350"/>
            <a:ext cx="774571" cy="369332"/>
          </a:xfrm>
          <a:prstGeom prst="rect">
            <a:avLst/>
          </a:prstGeom>
          <a:noFill/>
        </p:spPr>
        <p:txBody>
          <a:bodyPr wrap="none" rtlCol="0">
            <a:spAutoFit/>
          </a:bodyPr>
          <a:lstStyle/>
          <a:p>
            <a:r>
              <a:rPr lang="en-US" b="1">
                <a:solidFill>
                  <a:schemeClr val="accent1"/>
                </a:solidFill>
              </a:rPr>
              <a:t>10.1.1</a:t>
            </a:r>
            <a:endParaRPr lang="en-US"/>
          </a:p>
        </p:txBody>
      </p:sp>
      <p:sp>
        <p:nvSpPr>
          <p:cNvPr id="3" name="TextBox 2">
            <a:extLst>
              <a:ext uri="{FF2B5EF4-FFF2-40B4-BE49-F238E27FC236}">
                <a16:creationId xmlns:a16="http://schemas.microsoft.com/office/drawing/2014/main" id="{696A6265-6F0A-584D-B42E-7E66F20348E7}"/>
              </a:ext>
            </a:extLst>
          </p:cNvPr>
          <p:cNvSpPr txBox="1"/>
          <p:nvPr/>
        </p:nvSpPr>
        <p:spPr>
          <a:xfrm>
            <a:off x="276723" y="5423218"/>
            <a:ext cx="8899488" cy="830997"/>
          </a:xfrm>
          <a:prstGeom prst="rect">
            <a:avLst/>
          </a:prstGeom>
          <a:solidFill>
            <a:schemeClr val="tx2">
              <a:lumMod val="20000"/>
              <a:lumOff val="80000"/>
            </a:schemeClr>
          </a:solidFill>
        </p:spPr>
        <p:txBody>
          <a:bodyPr wrap="none" rtlCol="0">
            <a:spAutoFit/>
          </a:bodyPr>
          <a:lstStyle/>
          <a:p>
            <a:r>
              <a:rPr lang="en-US" sz="2400" dirty="0"/>
              <a:t>Remember – Assignments that have Standards associated to them</a:t>
            </a:r>
          </a:p>
          <a:p>
            <a:r>
              <a:rPr lang="en-US" sz="2400" dirty="0"/>
              <a:t>CAN’T BE COPIED TO OTHER SECTIONS which have different standards</a:t>
            </a:r>
          </a:p>
        </p:txBody>
      </p:sp>
    </p:spTree>
    <p:extLst>
      <p:ext uri="{BB962C8B-B14F-4D97-AF65-F5344CB8AC3E}">
        <p14:creationId xmlns:p14="http://schemas.microsoft.com/office/powerpoint/2010/main" val="2118708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722"/>
            <a:ext cx="8229600" cy="1143000"/>
          </a:xfrm>
        </p:spPr>
        <p:txBody>
          <a:bodyPr>
            <a:normAutofit fontScale="90000"/>
          </a:bodyPr>
          <a:lstStyle/>
          <a:p>
            <a:r>
              <a:rPr lang="en-US" b="1" dirty="0">
                <a:solidFill>
                  <a:schemeClr val="accent1"/>
                </a:solidFill>
              </a:rPr>
              <a:t>Copying Assignments </a:t>
            </a:r>
            <a:r>
              <a:rPr lang="mr-IN" b="1" dirty="0">
                <a:solidFill>
                  <a:schemeClr val="accent1"/>
                </a:solidFill>
              </a:rPr>
              <a:t>–</a:t>
            </a:r>
            <a:r>
              <a:rPr lang="en-US" b="1" dirty="0">
                <a:solidFill>
                  <a:schemeClr val="accent1"/>
                </a:solidFill>
              </a:rPr>
              <a:t> Term &amp; Years</a:t>
            </a:r>
            <a:endParaRPr lang="en-US" dirty="0"/>
          </a:p>
        </p:txBody>
      </p:sp>
      <p:pic>
        <p:nvPicPr>
          <p:cNvPr id="4" name="Picture 3" descr="/Users/robertcornacchioli/Desktop/Images for PPT/NEW PTP 10.1/COPYING ASSIGNMENTS.png"/>
          <p:cNvPicPr/>
          <p:nvPr/>
        </p:nvPicPr>
        <p:blipFill>
          <a:blip r:embed="rId2">
            <a:extLst>
              <a:ext uri="{28A0092B-C50C-407E-A947-70E740481C1C}">
                <a14:useLocalDpi xmlns:a14="http://schemas.microsoft.com/office/drawing/2010/main" val="0"/>
              </a:ext>
            </a:extLst>
          </a:blip>
          <a:srcRect/>
          <a:stretch>
            <a:fillRect/>
          </a:stretch>
        </p:blipFill>
        <p:spPr bwMode="auto">
          <a:xfrm>
            <a:off x="160462" y="907278"/>
            <a:ext cx="8983537" cy="4621652"/>
          </a:xfrm>
          <a:prstGeom prst="rect">
            <a:avLst/>
          </a:prstGeom>
          <a:noFill/>
          <a:ln>
            <a:noFill/>
          </a:ln>
        </p:spPr>
      </p:pic>
      <p:sp>
        <p:nvSpPr>
          <p:cNvPr id="5" name="TextBox 4"/>
          <p:cNvSpPr txBox="1"/>
          <p:nvPr/>
        </p:nvSpPr>
        <p:spPr>
          <a:xfrm>
            <a:off x="388620" y="6229350"/>
            <a:ext cx="774571" cy="369332"/>
          </a:xfrm>
          <a:prstGeom prst="rect">
            <a:avLst/>
          </a:prstGeom>
          <a:noFill/>
        </p:spPr>
        <p:txBody>
          <a:bodyPr wrap="none" rtlCol="0">
            <a:spAutoFit/>
          </a:bodyPr>
          <a:lstStyle/>
          <a:p>
            <a:r>
              <a:rPr lang="en-US" b="1">
                <a:solidFill>
                  <a:schemeClr val="accent1"/>
                </a:solidFill>
              </a:rPr>
              <a:t>10.1.1</a:t>
            </a:r>
            <a:endParaRPr lang="en-US"/>
          </a:p>
        </p:txBody>
      </p:sp>
    </p:spTree>
    <p:extLst>
      <p:ext uri="{BB962C8B-B14F-4D97-AF65-F5344CB8AC3E}">
        <p14:creationId xmlns:p14="http://schemas.microsoft.com/office/powerpoint/2010/main" val="448933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457"/>
            <a:ext cx="8229600" cy="1143000"/>
          </a:xfrm>
        </p:spPr>
        <p:txBody>
          <a:bodyPr>
            <a:normAutofit fontScale="90000"/>
          </a:bodyPr>
          <a:lstStyle/>
          <a:p>
            <a:r>
              <a:rPr lang="en-US" b="1" dirty="0">
                <a:solidFill>
                  <a:schemeClr val="accent1"/>
                </a:solidFill>
              </a:rPr>
              <a:t>Copying Assignments </a:t>
            </a:r>
            <a:r>
              <a:rPr lang="mr-IN" b="1" dirty="0">
                <a:solidFill>
                  <a:schemeClr val="accent1"/>
                </a:solidFill>
              </a:rPr>
              <a:t>–</a:t>
            </a:r>
            <a:r>
              <a:rPr lang="en-US" b="1" dirty="0">
                <a:solidFill>
                  <a:schemeClr val="accent1"/>
                </a:solidFill>
              </a:rPr>
              <a:t> Relative Dates</a:t>
            </a:r>
          </a:p>
        </p:txBody>
      </p:sp>
      <p:pic>
        <p:nvPicPr>
          <p:cNvPr id="4" name="Picture 3" descr="/Users/robertcornacchioli/Desktop/Images for PPT/NEW PTP 10.1/RELATIONAL COPYING.png"/>
          <p:cNvPicPr/>
          <p:nvPr/>
        </p:nvPicPr>
        <p:blipFill>
          <a:blip r:embed="rId2">
            <a:extLst>
              <a:ext uri="{28A0092B-C50C-407E-A947-70E740481C1C}">
                <a14:useLocalDpi xmlns:a14="http://schemas.microsoft.com/office/drawing/2010/main" val="0"/>
              </a:ext>
            </a:extLst>
          </a:blip>
          <a:srcRect/>
          <a:stretch>
            <a:fillRect/>
          </a:stretch>
        </p:blipFill>
        <p:spPr bwMode="auto">
          <a:xfrm>
            <a:off x="233916" y="928543"/>
            <a:ext cx="8910084" cy="4731430"/>
          </a:xfrm>
          <a:prstGeom prst="rect">
            <a:avLst/>
          </a:prstGeom>
          <a:noFill/>
          <a:ln>
            <a:noFill/>
          </a:ln>
        </p:spPr>
      </p:pic>
      <p:sp>
        <p:nvSpPr>
          <p:cNvPr id="5" name="TextBox 4"/>
          <p:cNvSpPr txBox="1"/>
          <p:nvPr/>
        </p:nvSpPr>
        <p:spPr>
          <a:xfrm>
            <a:off x="388620" y="6229350"/>
            <a:ext cx="774571" cy="369332"/>
          </a:xfrm>
          <a:prstGeom prst="rect">
            <a:avLst/>
          </a:prstGeom>
          <a:noFill/>
        </p:spPr>
        <p:txBody>
          <a:bodyPr wrap="none" rtlCol="0">
            <a:spAutoFit/>
          </a:bodyPr>
          <a:lstStyle/>
          <a:p>
            <a:r>
              <a:rPr lang="en-US" b="1">
                <a:solidFill>
                  <a:schemeClr val="accent1"/>
                </a:solidFill>
              </a:rPr>
              <a:t>10.1.1</a:t>
            </a:r>
            <a:endParaRPr lang="en-US"/>
          </a:p>
        </p:txBody>
      </p:sp>
    </p:spTree>
    <p:extLst>
      <p:ext uri="{BB962C8B-B14F-4D97-AF65-F5344CB8AC3E}">
        <p14:creationId xmlns:p14="http://schemas.microsoft.com/office/powerpoint/2010/main" val="1118593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252"/>
            <a:ext cx="8229600" cy="1143000"/>
          </a:xfrm>
        </p:spPr>
        <p:txBody>
          <a:bodyPr>
            <a:normAutofit/>
          </a:bodyPr>
          <a:lstStyle/>
          <a:p>
            <a:r>
              <a:rPr lang="en-US" b="1" dirty="0">
                <a:solidFill>
                  <a:srgbClr val="376092"/>
                </a:solidFill>
              </a:rPr>
              <a:t>Accessing Standard Comment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6935" y="528379"/>
            <a:ext cx="1993900" cy="3632200"/>
          </a:xfrm>
          <a:prstGeom prst="rect">
            <a:avLst/>
          </a:prstGeom>
        </p:spPr>
      </p:pic>
      <p:sp>
        <p:nvSpPr>
          <p:cNvPr id="6" name="TextBox 5"/>
          <p:cNvSpPr txBox="1"/>
          <p:nvPr/>
        </p:nvSpPr>
        <p:spPr>
          <a:xfrm>
            <a:off x="255184" y="616693"/>
            <a:ext cx="4531839" cy="2677656"/>
          </a:xfrm>
          <a:prstGeom prst="rect">
            <a:avLst/>
          </a:prstGeom>
          <a:noFill/>
        </p:spPr>
        <p:txBody>
          <a:bodyPr wrap="square" rtlCol="0">
            <a:spAutoFit/>
          </a:bodyPr>
          <a:lstStyle/>
          <a:p>
            <a:r>
              <a:rPr lang="en-US" sz="2400" b="1" dirty="0"/>
              <a:t>Standards that allow comments will have a new lined bubble icon. </a:t>
            </a:r>
          </a:p>
          <a:p>
            <a:r>
              <a:rPr lang="en-US" sz="2400" b="1" dirty="0"/>
              <a:t>It will be filled in dark blue.</a:t>
            </a:r>
          </a:p>
          <a:p>
            <a:endParaRPr lang="en-US" sz="2400" b="1" dirty="0"/>
          </a:p>
          <a:p>
            <a:r>
              <a:rPr lang="en-US" sz="2400" b="1" dirty="0"/>
              <a:t>Click on the cells below and enter your narrative.  Character Limit will display, </a:t>
            </a:r>
            <a:r>
              <a:rPr lang="en-US" sz="2400" b="1" dirty="0">
                <a:solidFill>
                  <a:srgbClr val="FF0000"/>
                </a:solidFill>
              </a:rPr>
              <a:t>CAN’T GO OVER!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9330" y="800953"/>
            <a:ext cx="304910" cy="33323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977" y="765548"/>
            <a:ext cx="2050104" cy="224051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778" y="3720159"/>
            <a:ext cx="5281370" cy="288266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0143" y="3324151"/>
            <a:ext cx="3533849" cy="3533849"/>
          </a:xfrm>
          <a:prstGeom prst="rect">
            <a:avLst/>
          </a:prstGeom>
        </p:spPr>
      </p:pic>
    </p:spTree>
    <p:extLst>
      <p:ext uri="{BB962C8B-B14F-4D97-AF65-F5344CB8AC3E}">
        <p14:creationId xmlns:p14="http://schemas.microsoft.com/office/powerpoint/2010/main" val="415002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666 -0.01481 L -0.35972 0.11644 " pathEditMode="relative" ptsTypes="AA">
                                      <p:cBhvr>
                                        <p:cTn id="6" dur="2000" fill="hold"/>
                                        <p:tgtEl>
                                          <p:spTgt spid="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878"/>
            <a:ext cx="8229600" cy="1143000"/>
          </a:xfrm>
        </p:spPr>
        <p:txBody>
          <a:bodyPr>
            <a:normAutofit/>
          </a:bodyPr>
          <a:lstStyle/>
          <a:p>
            <a:r>
              <a:rPr lang="en-US" b="1" dirty="0">
                <a:solidFill>
                  <a:schemeClr val="tx2">
                    <a:lumMod val="75000"/>
                  </a:schemeClr>
                </a:solidFill>
              </a:rPr>
              <a:t>Smart Text Fill Down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9" y="2120900"/>
            <a:ext cx="9144000" cy="3709435"/>
          </a:xfrm>
          <a:prstGeom prst="rect">
            <a:avLst/>
          </a:prstGeom>
        </p:spPr>
      </p:pic>
      <p:sp>
        <p:nvSpPr>
          <p:cNvPr id="10" name="TextBox 9"/>
          <p:cNvSpPr txBox="1"/>
          <p:nvPr/>
        </p:nvSpPr>
        <p:spPr>
          <a:xfrm>
            <a:off x="-16929" y="708859"/>
            <a:ext cx="9279462" cy="1569660"/>
          </a:xfrm>
          <a:prstGeom prst="rect">
            <a:avLst/>
          </a:prstGeom>
          <a:noFill/>
        </p:spPr>
        <p:txBody>
          <a:bodyPr wrap="square" rtlCol="0">
            <a:spAutoFit/>
          </a:bodyPr>
          <a:lstStyle/>
          <a:p>
            <a:r>
              <a:rPr lang="en-US" sz="2400" dirty="0"/>
              <a:t>Enter a comment with a student’s name-you can also use he/she, his/her</a:t>
            </a:r>
          </a:p>
          <a:p>
            <a:r>
              <a:rPr lang="en-US" sz="2400" b="1" dirty="0"/>
              <a:t>Save</a:t>
            </a:r>
          </a:p>
          <a:p>
            <a:r>
              <a:rPr lang="en-US" sz="2400" dirty="0"/>
              <a:t>Select that comment and FILL DOWN to get the Names and Pronouns</a:t>
            </a:r>
          </a:p>
          <a:p>
            <a:r>
              <a:rPr lang="en-US" sz="2400" dirty="0"/>
              <a:t>		Message</a:t>
            </a:r>
          </a:p>
        </p:txBody>
      </p:sp>
    </p:spTree>
    <p:extLst>
      <p:ext uri="{BB962C8B-B14F-4D97-AF65-F5344CB8AC3E}">
        <p14:creationId xmlns:p14="http://schemas.microsoft.com/office/powerpoint/2010/main" val="1708592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35722"/>
            <a:ext cx="8229600" cy="1143000"/>
          </a:xfrm>
        </p:spPr>
        <p:txBody>
          <a:bodyPr>
            <a:normAutofit/>
          </a:bodyPr>
          <a:lstStyle/>
          <a:p>
            <a:r>
              <a:rPr lang="en-US" b="1" dirty="0">
                <a:solidFill>
                  <a:srgbClr val="4F81BD"/>
                </a:solidFill>
              </a:rPr>
              <a:t>Comment Bank Location in PTP</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600" y="674134"/>
            <a:ext cx="6113130" cy="6031466"/>
          </a:xfrm>
          <a:prstGeom prst="rect">
            <a:avLst/>
          </a:prstGeom>
        </p:spPr>
      </p:pic>
      <p:sp>
        <p:nvSpPr>
          <p:cNvPr id="5" name="Frame 4"/>
          <p:cNvSpPr/>
          <p:nvPr/>
        </p:nvSpPr>
        <p:spPr>
          <a:xfrm>
            <a:off x="6415463" y="524373"/>
            <a:ext cx="1469642" cy="765810"/>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3251456" y="1475352"/>
            <a:ext cx="2001027" cy="544834"/>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8802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621280" y="1158240"/>
            <a:ext cx="6217920" cy="1143000"/>
          </a:xfrm>
          <a:prstGeom prst="rect">
            <a:avLst/>
          </a:prstGeom>
          <a:noFill/>
          <a:ln w="9525">
            <a:noFill/>
            <a:miter lim="800000"/>
            <a:headEnd/>
            <a:tailEnd/>
          </a:ln>
        </p:spPr>
        <p:txBody>
          <a:bodyPr anchor="ctr"/>
          <a:lstStyle/>
          <a:p>
            <a:pPr defTabSz="457200" eaLnBrk="0" hangingPunct="0">
              <a:lnSpc>
                <a:spcPct val="150000"/>
              </a:lnSpc>
              <a:defRPr/>
            </a:pPr>
            <a:br>
              <a:rPr lang="en-US" sz="2400" dirty="0">
                <a:latin typeface="+mj-lt"/>
                <a:ea typeface="ＭＳ Ｐゴシック" charset="-128"/>
                <a:cs typeface="ＭＳ Ｐゴシック" charset="-128"/>
              </a:rPr>
            </a:br>
            <a:r>
              <a:rPr lang="en-US" sz="2400" b="1" dirty="0">
                <a:latin typeface="+mj-lt"/>
                <a:ea typeface="ＭＳ Ｐゴシック" charset="-128"/>
                <a:cs typeface="ＭＳ Ｐゴシック" charset="-128"/>
              </a:rPr>
              <a:t>CEO - DERO Technical Services (2007)</a:t>
            </a:r>
          </a:p>
          <a:p>
            <a:pPr eaLnBrk="0" hangingPunct="0">
              <a:lnSpc>
                <a:spcPct val="150000"/>
              </a:lnSpc>
              <a:defRPr/>
            </a:pPr>
            <a:r>
              <a:rPr lang="en-US" sz="2400" b="1" dirty="0">
                <a:ea typeface="ＭＳ Ｐゴシック" charset="-128"/>
                <a:cs typeface="ＭＳ Ｐゴシック" charset="-128"/>
              </a:rPr>
              <a:t>Marketing/- ParkBench Software Trainer (2007)</a:t>
            </a:r>
            <a:br>
              <a:rPr lang="en-US" sz="2400" b="1" dirty="0">
                <a:latin typeface="+mj-lt"/>
                <a:ea typeface="ＭＳ Ｐゴシック" charset="-128"/>
                <a:cs typeface="ＭＳ Ｐゴシック" charset="-128"/>
              </a:rPr>
            </a:br>
            <a:r>
              <a:rPr lang="en-US" sz="2400" b="1" dirty="0">
                <a:latin typeface="+mj-lt"/>
                <a:ea typeface="ＭＳ Ｐゴシック" charset="-128"/>
                <a:cs typeface="ＭＳ Ｐゴシック" charset="-128"/>
              </a:rPr>
              <a:t>Evangelist/Process Lead- Level Data (2010)</a:t>
            </a:r>
          </a:p>
          <a:p>
            <a:pPr defTabSz="457200" eaLnBrk="0" hangingPunct="0">
              <a:lnSpc>
                <a:spcPct val="150000"/>
              </a:lnSpc>
              <a:defRPr/>
            </a:pPr>
            <a:r>
              <a:rPr lang="en-US" sz="2400" b="1" dirty="0">
                <a:latin typeface="+mj-lt"/>
                <a:ea typeface="ＭＳ Ｐゴシック" charset="-128"/>
                <a:cs typeface="ＭＳ Ｐゴシック" charset="-128"/>
              </a:rPr>
              <a:t>PSISJS Partner </a:t>
            </a:r>
            <a:r>
              <a:rPr lang="mr-IN" sz="2400" b="1" dirty="0">
                <a:latin typeface="+mj-lt"/>
                <a:ea typeface="ＭＳ Ｐゴシック" charset="-128"/>
                <a:cs typeface="ＭＳ Ｐゴシック" charset="-128"/>
              </a:rPr>
              <a:t>–</a:t>
            </a:r>
            <a:r>
              <a:rPr lang="en-US" sz="2400" b="1" dirty="0">
                <a:latin typeface="+mj-lt"/>
                <a:ea typeface="ＭＳ Ｐゴシック" charset="-128"/>
                <a:cs typeface="ＭＳ Ｐゴシック" charset="-128"/>
              </a:rPr>
              <a:t> Standards/Trainer (2013)</a:t>
            </a:r>
            <a:br>
              <a:rPr lang="en-US" sz="2400" b="1" dirty="0">
                <a:latin typeface="+mj-lt"/>
                <a:ea typeface="ＭＳ Ｐゴシック" charset="-128"/>
                <a:cs typeface="ＭＳ Ｐゴシック" charset="-128"/>
              </a:rPr>
            </a:br>
            <a:r>
              <a:rPr lang="en-US" sz="2400" b="1" dirty="0">
                <a:latin typeface="+mj-lt"/>
                <a:ea typeface="ＭＳ Ｐゴシック" charset="-128"/>
                <a:cs typeface="ＭＳ Ｐゴシック" charset="-128"/>
              </a:rPr>
              <a:t>Alpha/Beta Team for PS and PTP</a:t>
            </a:r>
          </a:p>
          <a:p>
            <a:pPr defTabSz="457200" eaLnBrk="0" hangingPunct="0">
              <a:defRPr/>
            </a:pPr>
            <a:endParaRPr lang="en-US" sz="2400" b="1" dirty="0">
              <a:latin typeface="+mj-lt"/>
              <a:ea typeface="ＭＳ Ｐゴシック" charset="-128"/>
              <a:cs typeface="ＭＳ Ｐゴシック" charset="-128"/>
            </a:endParaRPr>
          </a:p>
        </p:txBody>
      </p:sp>
      <p:pic>
        <p:nvPicPr>
          <p:cNvPr id="2253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96868" y="5496900"/>
            <a:ext cx="18288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4" name="Rectangle 1"/>
          <p:cNvSpPr>
            <a:spLocks noChangeArrowheads="1"/>
          </p:cNvSpPr>
          <p:nvPr/>
        </p:nvSpPr>
        <p:spPr bwMode="auto">
          <a:xfrm>
            <a:off x="506413" y="3977640"/>
            <a:ext cx="20081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i="1">
                <a:latin typeface="Chalkboard" charset="0"/>
                <a:cs typeface="Chalkboard" charset="0"/>
              </a:rPr>
              <a:t>Bob Cornacchioli</a:t>
            </a:r>
            <a:endParaRPr lang="en-US"/>
          </a:p>
        </p:txBody>
      </p:sp>
      <p:pic>
        <p:nvPicPr>
          <p:cNvPr id="3" name="Picture 2" descr="PTP CERTIFI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3984" y="3259466"/>
            <a:ext cx="2857500" cy="6985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9920"/>
            <a:ext cx="2057400" cy="3251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865" y="5328633"/>
            <a:ext cx="1143306" cy="1114088"/>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4009" y="5346343"/>
            <a:ext cx="1284733" cy="948133"/>
          </a:xfrm>
          <a:prstGeom prst="rect">
            <a:avLst/>
          </a:prstGeom>
        </p:spPr>
      </p:pic>
      <p:sp>
        <p:nvSpPr>
          <p:cNvPr id="7" name="TextBox 6"/>
          <p:cNvSpPr txBox="1"/>
          <p:nvPr/>
        </p:nvSpPr>
        <p:spPr>
          <a:xfrm>
            <a:off x="2621280" y="4114800"/>
            <a:ext cx="6186309" cy="1477328"/>
          </a:xfrm>
          <a:prstGeom prst="rect">
            <a:avLst/>
          </a:prstGeom>
          <a:noFill/>
        </p:spPr>
        <p:txBody>
          <a:bodyPr wrap="none" rtlCol="0">
            <a:spAutoFit/>
          </a:bodyPr>
          <a:lstStyle/>
          <a:p>
            <a:pPr eaLnBrk="0" hangingPunct="0">
              <a:defRPr/>
            </a:pPr>
            <a:r>
              <a:rPr lang="en-US" sz="2400" b="1" dirty="0">
                <a:ea typeface="ＭＳ Ｐゴシック" charset="-128"/>
                <a:cs typeface="ＭＳ Ｐゴシック" charset="-128"/>
              </a:rPr>
              <a:t>Director of Technology and Media Services  	</a:t>
            </a:r>
          </a:p>
          <a:p>
            <a:pPr eaLnBrk="0" hangingPunct="0">
              <a:defRPr/>
            </a:pPr>
            <a:r>
              <a:rPr lang="en-US" sz="2400" b="1" dirty="0">
                <a:ea typeface="ＭＳ Ｐゴシック" charset="-128"/>
                <a:cs typeface="ＭＳ Ｐゴシック" charset="-128"/>
              </a:rPr>
              <a:t>	Shrewsbury Public Schools (16 yrs.)</a:t>
            </a:r>
          </a:p>
          <a:p>
            <a:pPr eaLnBrk="0" hangingPunct="0">
              <a:defRPr/>
            </a:pPr>
            <a:r>
              <a:rPr lang="en-US" sz="2400" b="1" dirty="0">
                <a:ea typeface="ＭＳ Ｐゴシック" charset="-128"/>
                <a:cs typeface="ＭＳ Ｐゴシック" charset="-128"/>
              </a:rPr>
              <a:t>	PowerSchool Administrator (6 yrs.)</a:t>
            </a:r>
          </a:p>
          <a:p>
            <a:endParaRPr lang="en-US" dirty="0"/>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696" y="4769083"/>
            <a:ext cx="1576234" cy="2039832"/>
          </a:xfrm>
          <a:prstGeom prst="rect">
            <a:avLst/>
          </a:prstGeom>
        </p:spPr>
      </p:pic>
    </p:spTree>
    <p:extLst>
      <p:ext uri="{BB962C8B-B14F-4D97-AF65-F5344CB8AC3E}">
        <p14:creationId xmlns:p14="http://schemas.microsoft.com/office/powerpoint/2010/main" val="2004746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445" y="-1807"/>
            <a:ext cx="8686800" cy="1143000"/>
          </a:xfrm>
        </p:spPr>
        <p:txBody>
          <a:bodyPr>
            <a:normAutofit fontScale="90000"/>
          </a:bodyPr>
          <a:lstStyle/>
          <a:p>
            <a:r>
              <a:rPr lang="en-US">
                <a:solidFill>
                  <a:schemeClr val="accent1">
                    <a:lumMod val="75000"/>
                  </a:schemeClr>
                </a:solidFill>
              </a:rPr>
              <a:t>Comment Bank</a:t>
            </a:r>
            <a:br>
              <a:rPr lang="en-US">
                <a:solidFill>
                  <a:schemeClr val="accent1">
                    <a:lumMod val="75000"/>
                  </a:schemeClr>
                </a:solidFill>
              </a:rPr>
            </a:br>
            <a:r>
              <a:rPr lang="en-US">
                <a:solidFill>
                  <a:schemeClr val="accent1">
                    <a:lumMod val="75000"/>
                  </a:schemeClr>
                </a:solidFill>
              </a:rPr>
              <a:t>Favorites </a:t>
            </a:r>
            <a:r>
              <a:rPr lang="en-US" dirty="0">
                <a:solidFill>
                  <a:schemeClr val="accent1">
                    <a:lumMod val="75000"/>
                  </a:schemeClr>
                </a:solidFill>
              </a:rPr>
              <a:t>and Selection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3972" y="1557667"/>
            <a:ext cx="6860873" cy="452596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99781" cy="144594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9830" y="0"/>
            <a:ext cx="1499781" cy="1445943"/>
          </a:xfrm>
          <a:prstGeom prst="rect">
            <a:avLst/>
          </a:prstGeom>
        </p:spPr>
      </p:pic>
    </p:spTree>
    <p:extLst>
      <p:ext uri="{BB962C8B-B14F-4D97-AF65-F5344CB8AC3E}">
        <p14:creationId xmlns:p14="http://schemas.microsoft.com/office/powerpoint/2010/main" val="1922589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210263"/>
            <a:ext cx="8526780" cy="5150476"/>
          </a:xfrm>
          <a:prstGeom prst="rect">
            <a:avLst/>
          </a:prstGeom>
        </p:spPr>
      </p:pic>
    </p:spTree>
    <p:extLst>
      <p:ext uri="{BB962C8B-B14F-4D97-AF65-F5344CB8AC3E}">
        <p14:creationId xmlns:p14="http://schemas.microsoft.com/office/powerpoint/2010/main" val="607246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3876" y="101402"/>
            <a:ext cx="7204264" cy="1077218"/>
          </a:xfrm>
          <a:prstGeom prst="rect">
            <a:avLst/>
          </a:prstGeom>
          <a:noFill/>
        </p:spPr>
        <p:txBody>
          <a:bodyPr wrap="square" rtlCol="0">
            <a:spAutoFit/>
          </a:bodyPr>
          <a:lstStyle/>
          <a:p>
            <a:r>
              <a:rPr lang="en-US" sz="3200" b="1" dirty="0">
                <a:solidFill>
                  <a:schemeClr val="accent1"/>
                </a:solidFill>
              </a:rPr>
              <a:t>Student Progress </a:t>
            </a:r>
            <a:r>
              <a:rPr lang="mr-IN" sz="3200" b="1" dirty="0">
                <a:solidFill>
                  <a:schemeClr val="accent1"/>
                </a:solidFill>
              </a:rPr>
              <a:t>–</a:t>
            </a:r>
            <a:r>
              <a:rPr lang="en-US" sz="3200" b="1" dirty="0">
                <a:solidFill>
                  <a:schemeClr val="accent1"/>
                </a:solidFill>
              </a:rPr>
              <a:t> Teachers can change the Most Recent 3</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876" y="1371589"/>
            <a:ext cx="7543800" cy="3077247"/>
          </a:xfrm>
          <a:prstGeom prst="rect">
            <a:avLst/>
          </a:prstGeom>
        </p:spPr>
      </p:pic>
    </p:spTree>
    <p:extLst>
      <p:ext uri="{BB962C8B-B14F-4D97-AF65-F5344CB8AC3E}">
        <p14:creationId xmlns:p14="http://schemas.microsoft.com/office/powerpoint/2010/main" val="448272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829"/>
            <a:ext cx="8229600" cy="693550"/>
          </a:xfrm>
        </p:spPr>
        <p:txBody>
          <a:bodyPr>
            <a:normAutofit fontScale="90000"/>
          </a:bodyPr>
          <a:lstStyle/>
          <a:p>
            <a:r>
              <a:rPr lang="en-US" b="1" i="1" dirty="0">
                <a:solidFill>
                  <a:schemeClr val="tx2">
                    <a:lumMod val="60000"/>
                    <a:lumOff val="40000"/>
                  </a:schemeClr>
                </a:solidFill>
              </a:rPr>
              <a:t>EVEN SIMPLIER w PS V 11.0.4.1 (Jan)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921"/>
            <a:ext cx="9438624" cy="5750082"/>
          </a:xfrm>
          <a:prstGeom prst="rect">
            <a:avLst/>
          </a:prstGeom>
        </p:spPr>
      </p:pic>
      <p:sp>
        <p:nvSpPr>
          <p:cNvPr id="3" name="Frame 2"/>
          <p:cNvSpPr/>
          <p:nvPr/>
        </p:nvSpPr>
        <p:spPr>
          <a:xfrm>
            <a:off x="7611769" y="1466533"/>
            <a:ext cx="538843" cy="342900"/>
          </a:xfrm>
          <a:prstGeom prst="fram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3289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485900"/>
            <a:ext cx="8229600" cy="4525963"/>
          </a:xfrm>
        </p:spPr>
        <p:txBody>
          <a:bodyPr>
            <a:normAutofit fontScale="70000" lnSpcReduction="20000"/>
          </a:bodyPr>
          <a:lstStyle/>
          <a:p>
            <a:r>
              <a:rPr lang="en-US" b="1" dirty="0"/>
              <a:t>Professional Judgment Indicator</a:t>
            </a:r>
          </a:p>
          <a:p>
            <a:r>
              <a:rPr lang="en-US" dirty="0"/>
              <a:t>If you work with standards grades, the Professional Judgment Indicator is designed to assist you in assessing standards grades.</a:t>
            </a:r>
          </a:p>
          <a:p>
            <a:r>
              <a:rPr lang="en-US" dirty="0"/>
              <a:t>The indicator helps you understand which grades to focus on to determine if the final grade accurately reflects the student’s level of understanding.</a:t>
            </a:r>
          </a:p>
          <a:p>
            <a:r>
              <a:rPr lang="en-US" dirty="0"/>
              <a:t>Here’s an example of when the indicator appears:</a:t>
            </a:r>
          </a:p>
          <a:p>
            <a:r>
              <a:rPr lang="en-US" dirty="0"/>
              <a:t>The most recent scores for a standard are 1, 1, 1, 4, and 4, respectively, and all have different metrics. The </a:t>
            </a:r>
            <a:r>
              <a:rPr lang="en-US" dirty="0">
                <a:solidFill>
                  <a:schemeClr val="accent6">
                    <a:lumMod val="75000"/>
                  </a:schemeClr>
                </a:solidFill>
              </a:rPr>
              <a:t>Professional Judgment Indicator appears on the calculated final grade field to bring to your attention to the fact that one of the three most recent scores is actually higher than the final grade</a:t>
            </a:r>
            <a:r>
              <a:rPr lang="en-US" dirty="0"/>
              <a:t>. </a:t>
            </a:r>
          </a:p>
          <a:p>
            <a:r>
              <a:rPr lang="en-US" dirty="0"/>
              <a:t>Using your professional judgment, you can decide how you want to impact the final grade. </a:t>
            </a:r>
            <a:r>
              <a:rPr lang="en-US" dirty="0">
                <a:solidFill>
                  <a:schemeClr val="accent6">
                    <a:lumMod val="75000"/>
                  </a:schemeClr>
                </a:solidFill>
              </a:rPr>
              <a:t>You may override the final grade, or you can make the score anomaly exempt</a:t>
            </a:r>
            <a:r>
              <a:rPr lang="en-US" dirty="0"/>
              <a: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760" y="403824"/>
            <a:ext cx="4843780" cy="101381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700" y="644030"/>
            <a:ext cx="760730" cy="710015"/>
          </a:xfrm>
          <a:prstGeom prst="rect">
            <a:avLst/>
          </a:prstGeom>
        </p:spPr>
      </p:pic>
    </p:spTree>
    <p:extLst>
      <p:ext uri="{BB962C8B-B14F-4D97-AF65-F5344CB8AC3E}">
        <p14:creationId xmlns:p14="http://schemas.microsoft.com/office/powerpoint/2010/main" val="1712147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5456" y="216497"/>
            <a:ext cx="4974695" cy="1077218"/>
          </a:xfrm>
          <a:prstGeom prst="rect">
            <a:avLst/>
          </a:prstGeom>
          <a:noFill/>
        </p:spPr>
        <p:txBody>
          <a:bodyPr wrap="none" rtlCol="0">
            <a:spAutoFit/>
          </a:bodyPr>
          <a:lstStyle/>
          <a:p>
            <a:pPr algn="ctr"/>
            <a:r>
              <a:rPr lang="en-US" sz="3200" b="1" dirty="0">
                <a:solidFill>
                  <a:schemeClr val="accent1"/>
                </a:solidFill>
              </a:rPr>
              <a:t>Collected Only </a:t>
            </a:r>
            <a:r>
              <a:rPr lang="mr-IN" sz="3200" b="1" dirty="0">
                <a:solidFill>
                  <a:schemeClr val="accent1"/>
                </a:solidFill>
              </a:rPr>
              <a:t>–</a:t>
            </a:r>
            <a:r>
              <a:rPr lang="en-US" sz="3200" b="1" dirty="0">
                <a:solidFill>
                  <a:schemeClr val="accent1"/>
                </a:solidFill>
              </a:rPr>
              <a:t> Score Type </a:t>
            </a:r>
          </a:p>
          <a:p>
            <a:pPr algn="ctr"/>
            <a:r>
              <a:rPr lang="en-US" sz="3200" b="1" dirty="0">
                <a:solidFill>
                  <a:schemeClr val="accent1"/>
                </a:solidFill>
              </a:rPr>
              <a:t>Auto Calculation Concerns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670" y="1293715"/>
            <a:ext cx="7316993" cy="4465518"/>
          </a:xfrm>
          <a:prstGeom prst="rect">
            <a:avLst/>
          </a:prstGeom>
        </p:spPr>
      </p:pic>
      <p:cxnSp>
        <p:nvCxnSpPr>
          <p:cNvPr id="4" name="Straight Arrow Connector 3"/>
          <p:cNvCxnSpPr/>
          <p:nvPr/>
        </p:nvCxnSpPr>
        <p:spPr>
          <a:xfrm>
            <a:off x="4649153" y="3956209"/>
            <a:ext cx="150018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098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4650" y="250787"/>
            <a:ext cx="6306299" cy="1077218"/>
          </a:xfrm>
          <a:prstGeom prst="rect">
            <a:avLst/>
          </a:prstGeom>
          <a:noFill/>
        </p:spPr>
        <p:txBody>
          <a:bodyPr wrap="square" rtlCol="0">
            <a:spAutoFit/>
          </a:bodyPr>
          <a:lstStyle/>
          <a:p>
            <a:pPr algn="ctr"/>
            <a:r>
              <a:rPr lang="en-US" sz="3200" b="1" dirty="0">
                <a:solidFill>
                  <a:schemeClr val="accent1"/>
                </a:solidFill>
              </a:rPr>
              <a:t>Collect Only Assignments </a:t>
            </a:r>
          </a:p>
          <a:p>
            <a:pPr algn="ctr"/>
            <a:r>
              <a:rPr lang="en-US" sz="3200" b="1" dirty="0">
                <a:solidFill>
                  <a:schemeClr val="accent1"/>
                </a:solidFill>
              </a:rPr>
              <a:t>Doesn’t allow a score to be entered!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437" y="1626628"/>
            <a:ext cx="5800725" cy="178117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37" y="3465083"/>
            <a:ext cx="2514600" cy="162877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291" y="2002930"/>
            <a:ext cx="1533525" cy="108585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4291" y="3407803"/>
            <a:ext cx="1562817" cy="1481177"/>
          </a:xfrm>
          <a:prstGeom prst="rect">
            <a:avLst/>
          </a:prstGeom>
        </p:spPr>
      </p:pic>
      <p:cxnSp>
        <p:nvCxnSpPr>
          <p:cNvPr id="4" name="Straight Arrow Connector 3"/>
          <p:cNvCxnSpPr/>
          <p:nvPr/>
        </p:nvCxnSpPr>
        <p:spPr>
          <a:xfrm flipH="1">
            <a:off x="2411016" y="2850357"/>
            <a:ext cx="117872" cy="10179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389603" y="2850356"/>
            <a:ext cx="117872" cy="10179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891491" y="3408376"/>
            <a:ext cx="2202127" cy="715581"/>
          </a:xfrm>
          <a:prstGeom prst="rect">
            <a:avLst/>
          </a:prstGeom>
        </p:spPr>
        <p:txBody>
          <a:bodyPr wrap="square">
            <a:spAutoFit/>
          </a:bodyPr>
          <a:lstStyle/>
          <a:p>
            <a:pPr algn="ctr"/>
            <a:r>
              <a:rPr lang="en-US" sz="1350" b="1" dirty="0">
                <a:solidFill>
                  <a:schemeClr val="tx2">
                    <a:lumMod val="75000"/>
                  </a:schemeClr>
                </a:solidFill>
              </a:rPr>
              <a:t>Each standard can now receives different values per standard.</a:t>
            </a:r>
          </a:p>
        </p:txBody>
      </p:sp>
    </p:spTree>
    <p:extLst>
      <p:ext uri="{BB962C8B-B14F-4D97-AF65-F5344CB8AC3E}">
        <p14:creationId xmlns:p14="http://schemas.microsoft.com/office/powerpoint/2010/main" val="109790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66759"/>
            <a:ext cx="7886700" cy="994172"/>
          </a:xfrm>
        </p:spPr>
        <p:txBody>
          <a:bodyPr>
            <a:normAutofit fontScale="90000"/>
          </a:bodyPr>
          <a:lstStyle/>
          <a:p>
            <a:pPr algn="ctr"/>
            <a:r>
              <a:rPr lang="en-US" b="1" i="1" dirty="0">
                <a:solidFill>
                  <a:schemeClr val="accent1"/>
                </a:solidFill>
              </a:rPr>
              <a:t>FILL ALL &amp; CHANGE OR GRADE SOME &amp; FILL</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0069" y="1987361"/>
            <a:ext cx="2514600" cy="162877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246" y="1532858"/>
            <a:ext cx="1967345" cy="4166556"/>
          </a:xfrm>
          <a:prstGeom prst="rect">
            <a:avLst/>
          </a:prstGeom>
        </p:spPr>
      </p:pic>
      <p:sp>
        <p:nvSpPr>
          <p:cNvPr id="9" name="TextBox 8"/>
          <p:cNvSpPr txBox="1"/>
          <p:nvPr/>
        </p:nvSpPr>
        <p:spPr>
          <a:xfrm>
            <a:off x="3190010" y="3673183"/>
            <a:ext cx="5164282" cy="923330"/>
          </a:xfrm>
          <a:prstGeom prst="rect">
            <a:avLst/>
          </a:prstGeom>
          <a:noFill/>
        </p:spPr>
        <p:txBody>
          <a:bodyPr wrap="square" rtlCol="0">
            <a:spAutoFit/>
          </a:bodyPr>
          <a:lstStyle/>
          <a:p>
            <a:r>
              <a:rPr lang="en-US" b="1" dirty="0"/>
              <a:t>Some teachers may prefer to grade all students with a fill down 3 and changes those they evidence for that have done better </a:t>
            </a:r>
            <a:r>
              <a:rPr lang="en-US" b="1"/>
              <a:t>or worse!</a:t>
            </a:r>
            <a:r>
              <a:rPr lang="en-US" sz="1350" b="1">
                <a:solidFill>
                  <a:schemeClr val="accent1">
                    <a:lumMod val="60000"/>
                    <a:lumOff val="40000"/>
                  </a:schemeClr>
                </a:solidFill>
              </a:rPr>
              <a:t> </a:t>
            </a:r>
            <a:endParaRPr lang="en-US" sz="1350" dirty="0"/>
          </a:p>
        </p:txBody>
      </p:sp>
      <p:sp>
        <p:nvSpPr>
          <p:cNvPr id="16" name="TextBox 15"/>
          <p:cNvSpPr txBox="1"/>
          <p:nvPr/>
        </p:nvSpPr>
        <p:spPr>
          <a:xfrm>
            <a:off x="3190006" y="4639543"/>
            <a:ext cx="5164282" cy="923330"/>
          </a:xfrm>
          <a:prstGeom prst="rect">
            <a:avLst/>
          </a:prstGeom>
          <a:noFill/>
        </p:spPr>
        <p:txBody>
          <a:bodyPr wrap="square" rtlCol="0">
            <a:spAutoFit/>
          </a:bodyPr>
          <a:lstStyle/>
          <a:p>
            <a:r>
              <a:rPr lang="en-US" b="1" dirty="0"/>
              <a:t>While other teacher may prefer to grade specific students with 4/2/1 and fill the rest with a 3.   </a:t>
            </a:r>
            <a:r>
              <a:rPr lang="en-US" b="1" dirty="0">
                <a:solidFill>
                  <a:srgbClr val="FF0000"/>
                </a:solidFill>
              </a:rPr>
              <a:t>Teach them how to do it both ways! </a:t>
            </a:r>
            <a:endParaRPr lang="en-US" sz="1350" dirty="0">
              <a:solidFill>
                <a:srgbClr val="FF0000"/>
              </a:solidFill>
            </a:endParaRPr>
          </a:p>
        </p:txBody>
      </p:sp>
    </p:spTree>
    <p:extLst>
      <p:ext uri="{BB962C8B-B14F-4D97-AF65-F5344CB8AC3E}">
        <p14:creationId xmlns:p14="http://schemas.microsoft.com/office/powerpoint/2010/main" val="168161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66759"/>
            <a:ext cx="7886700" cy="994172"/>
          </a:xfrm>
        </p:spPr>
        <p:txBody>
          <a:bodyPr>
            <a:normAutofit fontScale="90000"/>
          </a:bodyPr>
          <a:lstStyle/>
          <a:p>
            <a:pPr algn="ctr"/>
            <a:r>
              <a:rPr lang="en-US" b="1" i="1" dirty="0">
                <a:solidFill>
                  <a:schemeClr val="accent1"/>
                </a:solidFill>
              </a:rPr>
              <a:t>FILL IN OPTIONS </a:t>
            </a:r>
            <a:r>
              <a:rPr lang="mr-IN" b="1" i="1" dirty="0">
                <a:solidFill>
                  <a:schemeClr val="accent1"/>
                </a:solidFill>
              </a:rPr>
              <a:t>–</a:t>
            </a:r>
            <a:r>
              <a:rPr lang="en-US" b="1" i="1" dirty="0">
                <a:solidFill>
                  <a:schemeClr val="accent1"/>
                </a:solidFill>
              </a:rPr>
              <a:t> DOWN or ACROSS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105" y="2260182"/>
            <a:ext cx="2712245" cy="10295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106" y="3986217"/>
            <a:ext cx="2712245" cy="109418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672" y="1760932"/>
            <a:ext cx="2204354" cy="361613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6088" y="2904535"/>
            <a:ext cx="2514600" cy="1628775"/>
          </a:xfrm>
          <a:prstGeom prst="rect">
            <a:avLst/>
          </a:prstGeom>
        </p:spPr>
      </p:pic>
      <p:grpSp>
        <p:nvGrpSpPr>
          <p:cNvPr id="19" name="Group 18"/>
          <p:cNvGrpSpPr/>
          <p:nvPr/>
        </p:nvGrpSpPr>
        <p:grpSpPr>
          <a:xfrm>
            <a:off x="835819" y="2518172"/>
            <a:ext cx="5164931" cy="2015138"/>
            <a:chOff x="1114425" y="2214563"/>
            <a:chExt cx="6886574" cy="2686850"/>
          </a:xfrm>
        </p:grpSpPr>
        <p:cxnSp>
          <p:nvCxnSpPr>
            <p:cNvPr id="10" name="Curved Connector 9"/>
            <p:cNvCxnSpPr/>
            <p:nvPr/>
          </p:nvCxnSpPr>
          <p:spPr>
            <a:xfrm>
              <a:off x="1114425" y="2214563"/>
              <a:ext cx="5486400" cy="160100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rot="16200000" flipH="1">
              <a:off x="6977062" y="3877476"/>
              <a:ext cx="1085850" cy="962024"/>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2597727" y="2518172"/>
            <a:ext cx="3426835" cy="1736906"/>
            <a:chOff x="3463636" y="2214563"/>
            <a:chExt cx="4569113" cy="2315874"/>
          </a:xfrm>
        </p:grpSpPr>
        <p:cxnSp>
          <p:nvCxnSpPr>
            <p:cNvPr id="13" name="Curved Connector 12"/>
            <p:cNvCxnSpPr/>
            <p:nvPr/>
          </p:nvCxnSpPr>
          <p:spPr>
            <a:xfrm>
              <a:off x="3463636" y="2214563"/>
              <a:ext cx="3241964" cy="2205431"/>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p:cNvCxnSpPr/>
            <p:nvPr/>
          </p:nvCxnSpPr>
          <p:spPr>
            <a:xfrm rot="5400000" flipH="1" flipV="1">
              <a:off x="6549104" y="3046791"/>
              <a:ext cx="1973516" cy="993775"/>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388470" y="5523120"/>
            <a:ext cx="7563318" cy="962828"/>
            <a:chOff x="388470" y="5523120"/>
            <a:chExt cx="7563318" cy="962828"/>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3388" y="5523120"/>
              <a:ext cx="3708400" cy="520700"/>
            </a:xfrm>
            <a:prstGeom prst="rect">
              <a:avLst/>
            </a:prstGeom>
          </p:spPr>
        </p:pic>
        <p:sp>
          <p:nvSpPr>
            <p:cNvPr id="8" name="TextBox 7"/>
            <p:cNvSpPr txBox="1"/>
            <p:nvPr/>
          </p:nvSpPr>
          <p:spPr>
            <a:xfrm>
              <a:off x="413498" y="6024283"/>
              <a:ext cx="6017801" cy="461665"/>
            </a:xfrm>
            <a:prstGeom prst="rect">
              <a:avLst/>
            </a:prstGeom>
            <a:noFill/>
          </p:spPr>
          <p:txBody>
            <a:bodyPr wrap="none" rtlCol="0">
              <a:spAutoFit/>
            </a:bodyPr>
            <a:lstStyle/>
            <a:p>
              <a:r>
                <a:rPr lang="en-US" sz="2400" b="1" i="1" dirty="0">
                  <a:solidFill>
                    <a:srgbClr val="FF0000"/>
                  </a:solidFill>
                </a:rPr>
                <a:t>TIP </a:t>
              </a:r>
              <a:r>
                <a:rPr lang="mr-IN" sz="2400" b="1" i="1" dirty="0">
                  <a:solidFill>
                    <a:srgbClr val="FF0000"/>
                  </a:solidFill>
                </a:rPr>
                <a:t>–</a:t>
              </a:r>
              <a:r>
                <a:rPr lang="en-US" sz="2400" b="1" i="1" dirty="0">
                  <a:solidFill>
                    <a:srgbClr val="FF0000"/>
                  </a:solidFill>
                </a:rPr>
                <a:t> CAN’T FILL DOWN TWICE.. AH YOU CAN!</a:t>
              </a: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470" y="5567373"/>
              <a:ext cx="3695700" cy="419100"/>
            </a:xfrm>
            <a:prstGeom prst="rect">
              <a:avLst/>
            </a:prstGeom>
          </p:spPr>
        </p:pic>
      </p:grpSp>
    </p:spTree>
    <p:extLst>
      <p:ext uri="{BB962C8B-B14F-4D97-AF65-F5344CB8AC3E}">
        <p14:creationId xmlns:p14="http://schemas.microsoft.com/office/powerpoint/2010/main" val="132395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0" presetClass="exit" presetSubtype="0" fill="hold" nodeType="clickEffect">
                                  <p:stCondLst>
                                    <p:cond delay="0"/>
                                  </p:stCondLst>
                                  <p:childTnLst>
                                    <p:animEffect transition="out" filter="wedge">
                                      <p:cBhvr>
                                        <p:cTn id="10" dur="2000"/>
                                        <p:tgtEl>
                                          <p:spTgt spid="19"/>
                                        </p:tgtEl>
                                      </p:cBhvr>
                                    </p:animEffect>
                                    <p:set>
                                      <p:cBhvr>
                                        <p:cTn id="11" dur="1" fill="hold">
                                          <p:stCondLst>
                                            <p:cond delay="1999"/>
                                          </p:stCondLst>
                                        </p:cTn>
                                        <p:tgtEl>
                                          <p:spTgt spid="1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192"/>
            <a:ext cx="8229600" cy="1143000"/>
          </a:xfrm>
        </p:spPr>
        <p:txBody>
          <a:bodyPr>
            <a:normAutofit fontScale="90000"/>
          </a:bodyPr>
          <a:lstStyle/>
          <a:p>
            <a:r>
              <a:rPr lang="en-US" b="1" dirty="0">
                <a:solidFill>
                  <a:srgbClr val="376092"/>
                </a:solidFill>
              </a:rPr>
              <a:t>Migrating Teachers from PTG to PTP</a:t>
            </a:r>
          </a:p>
        </p:txBody>
      </p:sp>
      <p:graphicFrame>
        <p:nvGraphicFramePr>
          <p:cNvPr id="4" name="Object 3"/>
          <p:cNvGraphicFramePr>
            <a:graphicFrameLocks noChangeAspect="1"/>
          </p:cNvGraphicFramePr>
          <p:nvPr>
            <p:extLst>
              <p:ext uri="{D42A27DB-BD31-4B8C-83A1-F6EECF244321}">
                <p14:modId xmlns:p14="http://schemas.microsoft.com/office/powerpoint/2010/main" val="771616841"/>
              </p:ext>
            </p:extLst>
          </p:nvPr>
        </p:nvGraphicFramePr>
        <p:xfrm>
          <a:off x="186068" y="865075"/>
          <a:ext cx="8827939" cy="5067891"/>
        </p:xfrm>
        <a:graphic>
          <a:graphicData uri="http://schemas.openxmlformats.org/presentationml/2006/ole">
            <mc:AlternateContent xmlns:mc="http://schemas.openxmlformats.org/markup-compatibility/2006">
              <mc:Choice xmlns:v="urn:schemas-microsoft-com:vml" Requires="v">
                <p:oleObj spid="_x0000_s25680" name="Document" r:id="rId3" imgW="6858000" imgH="3937000" progId="Word.Document.12">
                  <p:embed/>
                </p:oleObj>
              </mc:Choice>
              <mc:Fallback>
                <p:oleObj name="Document" r:id="rId3" imgW="6858000" imgH="3937000" progId="Word.Document.12">
                  <p:embed/>
                  <p:pic>
                    <p:nvPicPr>
                      <p:cNvPr id="0" name=""/>
                      <p:cNvPicPr/>
                      <p:nvPr/>
                    </p:nvPicPr>
                    <p:blipFill>
                      <a:blip r:embed="rId4"/>
                      <a:stretch>
                        <a:fillRect/>
                      </a:stretch>
                    </p:blipFill>
                    <p:spPr>
                      <a:xfrm>
                        <a:off x="186068" y="865075"/>
                        <a:ext cx="8827939" cy="5067891"/>
                      </a:xfrm>
                      <a:prstGeom prst="rect">
                        <a:avLst/>
                      </a:prstGeom>
                    </p:spPr>
                  </p:pic>
                </p:oleObj>
              </mc:Fallback>
            </mc:AlternateContent>
          </a:graphicData>
        </a:graphic>
      </p:graphicFrame>
    </p:spTree>
    <p:extLst>
      <p:ext uri="{BB962C8B-B14F-4D97-AF65-F5344CB8AC3E}">
        <p14:creationId xmlns:p14="http://schemas.microsoft.com/office/powerpoint/2010/main" val="332973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9"/>
          <p:cNvSpPr>
            <a:spLocks noChangeArrowheads="1"/>
          </p:cNvSpPr>
          <p:nvPr/>
        </p:nvSpPr>
        <p:spPr bwMode="auto">
          <a:xfrm>
            <a:off x="457200" y="3733800"/>
            <a:ext cx="85344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3200" b="1" dirty="0"/>
              <a:t>What’s your role in the district?</a:t>
            </a:r>
          </a:p>
          <a:p>
            <a:r>
              <a:rPr lang="en-US" sz="3200" b="1" dirty="0"/>
              <a:t>How long have you grading standards?</a:t>
            </a:r>
          </a:p>
        </p:txBody>
      </p:sp>
      <p:pic>
        <p:nvPicPr>
          <p:cNvPr id="22530"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87650" y="838200"/>
            <a:ext cx="338455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457201" y="4811018"/>
            <a:ext cx="7741920" cy="1354217"/>
          </a:xfrm>
          <a:prstGeom prst="rect">
            <a:avLst/>
          </a:prstGeom>
          <a:noFill/>
        </p:spPr>
        <p:txBody>
          <a:bodyPr wrap="square" rtlCol="0">
            <a:spAutoFit/>
          </a:bodyPr>
          <a:lstStyle/>
          <a:p>
            <a:r>
              <a:rPr lang="en-US" sz="3200" b="1" dirty="0">
                <a:solidFill>
                  <a:srgbClr val="C00000"/>
                </a:solidFill>
              </a:rPr>
              <a:t>Do you recall the transition process from traditional to standards grades?</a:t>
            </a: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530" y="1468979"/>
            <a:ext cx="2103120" cy="163404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6740" y="1468979"/>
            <a:ext cx="1033780" cy="1622981"/>
          </a:xfrm>
          <a:prstGeom prst="rect">
            <a:avLst/>
          </a:prstGeom>
        </p:spPr>
      </p:pic>
    </p:spTree>
    <p:extLst>
      <p:ext uri="{BB962C8B-B14F-4D97-AF65-F5344CB8AC3E}">
        <p14:creationId xmlns:p14="http://schemas.microsoft.com/office/powerpoint/2010/main" val="76098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457"/>
            <a:ext cx="8229600" cy="1143000"/>
          </a:xfrm>
        </p:spPr>
        <p:txBody>
          <a:bodyPr>
            <a:normAutofit/>
          </a:bodyPr>
          <a:lstStyle/>
          <a:p>
            <a:r>
              <a:rPr lang="en-US" b="1" dirty="0">
                <a:solidFill>
                  <a:srgbClr val="4F81BD"/>
                </a:solidFill>
              </a:rPr>
              <a:t>Admin and Teacher Involvement</a:t>
            </a:r>
          </a:p>
        </p:txBody>
      </p:sp>
      <p:graphicFrame>
        <p:nvGraphicFramePr>
          <p:cNvPr id="4" name="Object 3"/>
          <p:cNvGraphicFramePr>
            <a:graphicFrameLocks noChangeAspect="1"/>
          </p:cNvGraphicFramePr>
          <p:nvPr>
            <p:extLst>
              <p:ext uri="{D42A27DB-BD31-4B8C-83A1-F6EECF244321}">
                <p14:modId xmlns:p14="http://schemas.microsoft.com/office/powerpoint/2010/main" val="1386387910"/>
              </p:ext>
            </p:extLst>
          </p:nvPr>
        </p:nvGraphicFramePr>
        <p:xfrm>
          <a:off x="377454" y="822218"/>
          <a:ext cx="8521995" cy="5491952"/>
        </p:xfrm>
        <a:graphic>
          <a:graphicData uri="http://schemas.openxmlformats.org/presentationml/2006/ole">
            <mc:AlternateContent xmlns:mc="http://schemas.openxmlformats.org/markup-compatibility/2006">
              <mc:Choice xmlns:v="urn:schemas-microsoft-com:vml" Requires="v">
                <p:oleObj spid="_x0000_s26704" name="Document" r:id="rId3" imgW="6858000" imgH="4419600" progId="Word.Document.12">
                  <p:embed/>
                </p:oleObj>
              </mc:Choice>
              <mc:Fallback>
                <p:oleObj name="Document" r:id="rId3" imgW="6858000" imgH="4419600" progId="Word.Document.12">
                  <p:embed/>
                  <p:pic>
                    <p:nvPicPr>
                      <p:cNvPr id="0" name=""/>
                      <p:cNvPicPr/>
                      <p:nvPr/>
                    </p:nvPicPr>
                    <p:blipFill>
                      <a:blip r:embed="rId4"/>
                      <a:stretch>
                        <a:fillRect/>
                      </a:stretch>
                    </p:blipFill>
                    <p:spPr>
                      <a:xfrm>
                        <a:off x="377454" y="822218"/>
                        <a:ext cx="8521995" cy="5491952"/>
                      </a:xfrm>
                      <a:prstGeom prst="rect">
                        <a:avLst/>
                      </a:prstGeom>
                    </p:spPr>
                  </p:pic>
                </p:oleObj>
              </mc:Fallback>
            </mc:AlternateContent>
          </a:graphicData>
        </a:graphic>
      </p:graphicFrame>
    </p:spTree>
    <p:extLst>
      <p:ext uri="{BB962C8B-B14F-4D97-AF65-F5344CB8AC3E}">
        <p14:creationId xmlns:p14="http://schemas.microsoft.com/office/powerpoint/2010/main" val="200314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879100210"/>
              </p:ext>
            </p:extLst>
          </p:nvPr>
        </p:nvGraphicFramePr>
        <p:xfrm>
          <a:off x="1143000" y="493390"/>
          <a:ext cx="6858000" cy="6032500"/>
        </p:xfrm>
        <a:graphic>
          <a:graphicData uri="http://schemas.openxmlformats.org/presentationml/2006/ole">
            <mc:AlternateContent xmlns:mc="http://schemas.openxmlformats.org/markup-compatibility/2006">
              <mc:Choice xmlns:v="urn:schemas-microsoft-com:vml" Requires="v">
                <p:oleObj spid="_x0000_s28752" name="Document" r:id="rId3" imgW="6858000" imgH="6032500" progId="Word.Document.12">
                  <p:embed/>
                </p:oleObj>
              </mc:Choice>
              <mc:Fallback>
                <p:oleObj name="Document" r:id="rId3" imgW="6858000" imgH="6032500" progId="Word.Document.12">
                  <p:embed/>
                  <p:pic>
                    <p:nvPicPr>
                      <p:cNvPr id="0" name=""/>
                      <p:cNvPicPr/>
                      <p:nvPr/>
                    </p:nvPicPr>
                    <p:blipFill>
                      <a:blip r:embed="rId4"/>
                      <a:stretch>
                        <a:fillRect/>
                      </a:stretch>
                    </p:blipFill>
                    <p:spPr>
                      <a:xfrm>
                        <a:off x="1143000" y="493390"/>
                        <a:ext cx="6858000" cy="6032500"/>
                      </a:xfrm>
                      <a:prstGeom prst="rect">
                        <a:avLst/>
                      </a:prstGeom>
                    </p:spPr>
                  </p:pic>
                </p:oleObj>
              </mc:Fallback>
            </mc:AlternateContent>
          </a:graphicData>
        </a:graphic>
      </p:graphicFrame>
    </p:spTree>
    <p:extLst>
      <p:ext uri="{BB962C8B-B14F-4D97-AF65-F5344CB8AC3E}">
        <p14:creationId xmlns:p14="http://schemas.microsoft.com/office/powerpoint/2010/main" val="3064893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9744" y="1167307"/>
            <a:ext cx="7229856" cy="369332"/>
          </a:xfrm>
          <a:prstGeom prst="rect">
            <a:avLst/>
          </a:prstGeom>
        </p:spPr>
        <p:txBody>
          <a:bodyPr wrap="square">
            <a:spAutoFit/>
          </a:bodyPr>
          <a:lstStyle/>
          <a:p>
            <a:r>
              <a:rPr lang="en-US" dirty="0"/>
              <a:t>https://</a:t>
            </a:r>
            <a:r>
              <a:rPr lang="en-US" dirty="0" err="1"/>
              <a:t>support.powerschool.com</a:t>
            </a:r>
            <a:r>
              <a:rPr lang="en-US" dirty="0"/>
              <a:t>/exchange/</a:t>
            </a:r>
            <a:r>
              <a:rPr lang="en-US" dirty="0" err="1"/>
              <a:t>view.action?download.id</a:t>
            </a:r>
            <a:r>
              <a:rPr lang="en-US" dirty="0"/>
              <a:t>=845</a:t>
            </a:r>
          </a:p>
        </p:txBody>
      </p:sp>
      <p:sp>
        <p:nvSpPr>
          <p:cNvPr id="5" name="TextBox 4"/>
          <p:cNvSpPr txBox="1"/>
          <p:nvPr/>
        </p:nvSpPr>
        <p:spPr>
          <a:xfrm>
            <a:off x="967998" y="256032"/>
            <a:ext cx="7146828" cy="954107"/>
          </a:xfrm>
          <a:prstGeom prst="rect">
            <a:avLst/>
          </a:prstGeom>
          <a:noFill/>
        </p:spPr>
        <p:txBody>
          <a:bodyPr wrap="none" rtlCol="0">
            <a:spAutoFit/>
          </a:bodyPr>
          <a:lstStyle/>
          <a:p>
            <a:pPr algn="ctr"/>
            <a:r>
              <a:rPr lang="en-US" sz="2800" b="1" i="1" dirty="0">
                <a:solidFill>
                  <a:schemeClr val="accent1"/>
                </a:solidFill>
              </a:rPr>
              <a:t>PTP MIGRATION DASHBOARD by Adam Larsen </a:t>
            </a:r>
          </a:p>
          <a:p>
            <a:pPr algn="ctr"/>
            <a:r>
              <a:rPr lang="en-US" sz="2800" b="1" i="1" dirty="0" err="1">
                <a:solidFill>
                  <a:schemeClr val="accent1"/>
                </a:solidFill>
              </a:rPr>
              <a:t>www.auroraedtech.com</a:t>
            </a:r>
            <a:endParaRPr lang="en-US" sz="2800" b="1" i="1" dirty="0">
              <a:solidFill>
                <a:schemeClr val="accent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48" y="5209886"/>
            <a:ext cx="1855724" cy="1549561"/>
          </a:xfrm>
          <a:prstGeom prst="rect">
            <a:avLst/>
          </a:prstGeom>
        </p:spPr>
      </p:pic>
      <p:grpSp>
        <p:nvGrpSpPr>
          <p:cNvPr id="12" name="Group 11"/>
          <p:cNvGrpSpPr/>
          <p:nvPr/>
        </p:nvGrpSpPr>
        <p:grpSpPr>
          <a:xfrm>
            <a:off x="24384" y="1591564"/>
            <a:ext cx="9144000" cy="3246434"/>
            <a:chOff x="24384" y="1591564"/>
            <a:chExt cx="9144000" cy="3246434"/>
          </a:xfrm>
        </p:grpSpPr>
        <p:grpSp>
          <p:nvGrpSpPr>
            <p:cNvPr id="10" name="Group 9"/>
            <p:cNvGrpSpPr/>
            <p:nvPr/>
          </p:nvGrpSpPr>
          <p:grpSpPr>
            <a:xfrm>
              <a:off x="24384" y="1591564"/>
              <a:ext cx="9144000" cy="2666841"/>
              <a:chOff x="0" y="1177036"/>
              <a:chExt cx="9144000" cy="2666841"/>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2644"/>
                <a:ext cx="9144000" cy="250123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77036"/>
                <a:ext cx="9144000" cy="415636"/>
              </a:xfrm>
              <a:prstGeom prst="rect">
                <a:avLst/>
              </a:prstGeom>
            </p:spPr>
          </p:pic>
        </p:grpSp>
        <p:sp>
          <p:nvSpPr>
            <p:cNvPr id="11" name="TextBox 10"/>
            <p:cNvSpPr txBox="1"/>
            <p:nvPr/>
          </p:nvSpPr>
          <p:spPr>
            <a:xfrm>
              <a:off x="451104" y="4437888"/>
              <a:ext cx="8332987" cy="400110"/>
            </a:xfrm>
            <a:prstGeom prst="rect">
              <a:avLst/>
            </a:prstGeom>
            <a:noFill/>
          </p:spPr>
          <p:txBody>
            <a:bodyPr wrap="none" rtlCol="0">
              <a:spAutoFit/>
            </a:bodyPr>
            <a:lstStyle/>
            <a:p>
              <a:r>
                <a:rPr lang="en-US" sz="2000" dirty="0"/>
                <a:t>If you run this from the district you will get display all your divisions or campus</a:t>
              </a:r>
            </a:p>
          </p:txBody>
        </p:sp>
      </p:grpSp>
      <p:grpSp>
        <p:nvGrpSpPr>
          <p:cNvPr id="15" name="Group 14"/>
          <p:cNvGrpSpPr/>
          <p:nvPr/>
        </p:nvGrpSpPr>
        <p:grpSpPr>
          <a:xfrm>
            <a:off x="-30588" y="1750472"/>
            <a:ext cx="9144000" cy="3029686"/>
            <a:chOff x="0" y="1704460"/>
            <a:chExt cx="9144000" cy="3029686"/>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04460"/>
              <a:ext cx="9144000" cy="3029686"/>
            </a:xfrm>
            <a:prstGeom prst="rect">
              <a:avLst/>
            </a:prstGeom>
          </p:spPr>
        </p:pic>
        <p:sp>
          <p:nvSpPr>
            <p:cNvPr id="14" name="Rectangle 13"/>
            <p:cNvSpPr/>
            <p:nvPr/>
          </p:nvSpPr>
          <p:spPr>
            <a:xfrm>
              <a:off x="2292096" y="1799382"/>
              <a:ext cx="268224" cy="29347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8012" y="5209886"/>
            <a:ext cx="1797812" cy="1549561"/>
          </a:xfrm>
          <a:prstGeom prst="rect">
            <a:avLst/>
          </a:prstGeom>
        </p:spPr>
      </p:pic>
    </p:spTree>
    <p:extLst>
      <p:ext uri="{BB962C8B-B14F-4D97-AF65-F5344CB8AC3E}">
        <p14:creationId xmlns:p14="http://schemas.microsoft.com/office/powerpoint/2010/main" val="22882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457"/>
            <a:ext cx="8229600" cy="1143000"/>
          </a:xfrm>
        </p:spPr>
        <p:txBody>
          <a:bodyPr/>
          <a:lstStyle/>
          <a:p>
            <a:r>
              <a:rPr lang="en-US" b="1" dirty="0">
                <a:solidFill>
                  <a:schemeClr val="accent1"/>
                </a:solidFill>
              </a:rPr>
              <a:t>An ALL term!</a:t>
            </a:r>
          </a:p>
        </p:txBody>
      </p:sp>
      <p:pic>
        <p:nvPicPr>
          <p:cNvPr id="4" name="Picture 3" descr="/Users/robertcornacchioli/Desktop/Images for PPT/NEW PTP 10.1/OVERALL ALL TERM.png"/>
          <p:cNvPicPr/>
          <p:nvPr/>
        </p:nvPicPr>
        <p:blipFill>
          <a:blip r:embed="rId2">
            <a:extLst>
              <a:ext uri="{28A0092B-C50C-407E-A947-70E740481C1C}">
                <a14:useLocalDpi xmlns:a14="http://schemas.microsoft.com/office/drawing/2010/main" val="0"/>
              </a:ext>
            </a:extLst>
          </a:blip>
          <a:srcRect/>
          <a:stretch>
            <a:fillRect/>
          </a:stretch>
        </p:blipFill>
        <p:spPr bwMode="auto">
          <a:xfrm>
            <a:off x="227525" y="806713"/>
            <a:ext cx="8746354" cy="4743481"/>
          </a:xfrm>
          <a:prstGeom prst="rect">
            <a:avLst/>
          </a:prstGeom>
          <a:noFill/>
          <a:ln>
            <a:noFill/>
          </a:ln>
        </p:spPr>
      </p:pic>
      <p:sp>
        <p:nvSpPr>
          <p:cNvPr id="5" name="TextBox 4"/>
          <p:cNvSpPr txBox="1"/>
          <p:nvPr/>
        </p:nvSpPr>
        <p:spPr>
          <a:xfrm>
            <a:off x="388620" y="6229350"/>
            <a:ext cx="774571" cy="369332"/>
          </a:xfrm>
          <a:prstGeom prst="rect">
            <a:avLst/>
          </a:prstGeom>
          <a:noFill/>
        </p:spPr>
        <p:txBody>
          <a:bodyPr wrap="none" rtlCol="0">
            <a:spAutoFit/>
          </a:bodyPr>
          <a:lstStyle/>
          <a:p>
            <a:r>
              <a:rPr lang="en-US" b="1">
                <a:solidFill>
                  <a:schemeClr val="accent1"/>
                </a:solidFill>
              </a:rPr>
              <a:t>10.1.1</a:t>
            </a:r>
            <a:endParaRPr lang="en-US"/>
          </a:p>
        </p:txBody>
      </p:sp>
    </p:spTree>
    <p:extLst>
      <p:ext uri="{BB962C8B-B14F-4D97-AF65-F5344CB8AC3E}">
        <p14:creationId xmlns:p14="http://schemas.microsoft.com/office/powerpoint/2010/main" val="1671116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252"/>
            <a:ext cx="8229600" cy="1143000"/>
          </a:xfrm>
        </p:spPr>
        <p:txBody>
          <a:bodyPr/>
          <a:lstStyle/>
          <a:p>
            <a:r>
              <a:rPr lang="en-US" b="1" dirty="0">
                <a:solidFill>
                  <a:schemeClr val="accent1"/>
                </a:solidFill>
              </a:rPr>
              <a:t>Metrics</a:t>
            </a:r>
          </a:p>
        </p:txBody>
      </p:sp>
      <p:pic>
        <p:nvPicPr>
          <p:cNvPr id="4" name="Picture 3" descr="/Users/robertcornacchioli/Desktop/Images for PPT/NEW PTP 10.1/METRICS .png"/>
          <p:cNvPicPr/>
          <p:nvPr/>
        </p:nvPicPr>
        <p:blipFill>
          <a:blip r:embed="rId2">
            <a:extLst>
              <a:ext uri="{28A0092B-C50C-407E-A947-70E740481C1C}">
                <a14:useLocalDpi xmlns:a14="http://schemas.microsoft.com/office/drawing/2010/main" val="0"/>
              </a:ext>
            </a:extLst>
          </a:blip>
          <a:srcRect/>
          <a:stretch>
            <a:fillRect/>
          </a:stretch>
        </p:blipFill>
        <p:spPr bwMode="auto">
          <a:xfrm>
            <a:off x="211322" y="864748"/>
            <a:ext cx="8634966" cy="5046954"/>
          </a:xfrm>
          <a:prstGeom prst="rect">
            <a:avLst/>
          </a:prstGeom>
          <a:noFill/>
          <a:ln>
            <a:noFill/>
          </a:ln>
        </p:spPr>
      </p:pic>
      <p:sp>
        <p:nvSpPr>
          <p:cNvPr id="5" name="TextBox 4"/>
          <p:cNvSpPr txBox="1"/>
          <p:nvPr/>
        </p:nvSpPr>
        <p:spPr>
          <a:xfrm>
            <a:off x="388620" y="6229350"/>
            <a:ext cx="774571" cy="369332"/>
          </a:xfrm>
          <a:prstGeom prst="rect">
            <a:avLst/>
          </a:prstGeom>
          <a:noFill/>
        </p:spPr>
        <p:txBody>
          <a:bodyPr wrap="none" rtlCol="0">
            <a:spAutoFit/>
          </a:bodyPr>
          <a:lstStyle/>
          <a:p>
            <a:r>
              <a:rPr lang="en-US" b="1" dirty="0">
                <a:solidFill>
                  <a:schemeClr val="accent1"/>
                </a:solidFill>
              </a:rPr>
              <a:t>10.1.1</a:t>
            </a:r>
            <a:endParaRPr lang="en-US" dirty="0"/>
          </a:p>
        </p:txBody>
      </p:sp>
    </p:spTree>
    <p:extLst>
      <p:ext uri="{BB962C8B-B14F-4D97-AF65-F5344CB8AC3E}">
        <p14:creationId xmlns:p14="http://schemas.microsoft.com/office/powerpoint/2010/main" val="1758997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20" y="437658"/>
            <a:ext cx="8581359" cy="588274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027" y="5851922"/>
            <a:ext cx="1714500" cy="469900"/>
          </a:xfrm>
          <a:prstGeom prst="rect">
            <a:avLst/>
          </a:prstGeom>
        </p:spPr>
      </p:pic>
      <p:sp>
        <p:nvSpPr>
          <p:cNvPr id="7" name="Shape 607"/>
          <p:cNvSpPr txBox="1">
            <a:spLocks/>
          </p:cNvSpPr>
          <p:nvPr/>
        </p:nvSpPr>
        <p:spPr>
          <a:xfrm>
            <a:off x="457200" y="-144462"/>
            <a:ext cx="8229600" cy="81263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i="1" dirty="0">
                <a:solidFill>
                  <a:srgbClr val="1F497D"/>
                </a:solidFill>
              </a:rPr>
              <a:t>NUMERIC SCALES </a:t>
            </a:r>
            <a:r>
              <a:rPr lang="mr-IN" sz="3200" b="1" i="1" dirty="0">
                <a:solidFill>
                  <a:srgbClr val="1F497D"/>
                </a:solidFill>
              </a:rPr>
              <a:t>–</a:t>
            </a:r>
            <a:r>
              <a:rPr lang="en-US" sz="3200" b="1" i="1" dirty="0">
                <a:solidFill>
                  <a:srgbClr val="1F497D"/>
                </a:solidFill>
              </a:rPr>
              <a:t> RANGE &amp; INCLUDE</a:t>
            </a:r>
          </a:p>
        </p:txBody>
      </p:sp>
    </p:spTree>
    <p:extLst>
      <p:ext uri="{BB962C8B-B14F-4D97-AF65-F5344CB8AC3E}">
        <p14:creationId xmlns:p14="http://schemas.microsoft.com/office/powerpoint/2010/main" val="13272853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Shape 607"/>
          <p:cNvSpPr>
            <a:spLocks noGrp="1"/>
          </p:cNvSpPr>
          <p:nvPr>
            <p:ph type="title"/>
          </p:nvPr>
        </p:nvSpPr>
        <p:spPr>
          <a:xfrm>
            <a:off x="457200" y="-17462"/>
            <a:ext cx="8229600" cy="812635"/>
          </a:xfrm>
          <a:prstGeom prst="rect">
            <a:avLst/>
          </a:prstGeom>
        </p:spPr>
        <p:txBody>
          <a:bodyPr>
            <a:normAutofit/>
          </a:bodyPr>
          <a:lstStyle/>
          <a:p>
            <a:r>
              <a:rPr lang="en-US" sz="3200" b="1" i="1" dirty="0">
                <a:solidFill>
                  <a:srgbClr val="1F497D"/>
                </a:solidFill>
              </a:rPr>
              <a:t>AUTO GENERATE THE TABLE</a:t>
            </a:r>
            <a:endParaRPr sz="3200" b="1" i="1" dirty="0">
              <a:solidFill>
                <a:srgbClr val="1F497D"/>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0400"/>
            <a:ext cx="9144000" cy="5522192"/>
          </a:xfrm>
          <a:prstGeom prst="rect">
            <a:avLst/>
          </a:prstGeom>
        </p:spPr>
      </p:pic>
    </p:spTree>
    <p:extLst>
      <p:ext uri="{BB962C8B-B14F-4D97-AF65-F5344CB8AC3E}">
        <p14:creationId xmlns:p14="http://schemas.microsoft.com/office/powerpoint/2010/main" val="17727738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5722"/>
            <a:ext cx="9144000" cy="1143000"/>
          </a:xfrm>
        </p:spPr>
        <p:txBody>
          <a:bodyPr>
            <a:noAutofit/>
          </a:bodyPr>
          <a:lstStyle/>
          <a:p>
            <a:r>
              <a:rPr lang="en-US" b="1" dirty="0">
                <a:solidFill>
                  <a:schemeClr val="accent1">
                    <a:lumMod val="75000"/>
                  </a:schemeClr>
                </a:solidFill>
              </a:rPr>
              <a:t>PowerSchool Insider by Jason </a:t>
            </a:r>
            <a:r>
              <a:rPr lang="en-US" b="1" dirty="0" err="1">
                <a:solidFill>
                  <a:schemeClr val="accent1">
                    <a:lumMod val="75000"/>
                  </a:schemeClr>
                </a:solidFill>
              </a:rPr>
              <a:t>Springel</a:t>
            </a:r>
            <a:endParaRPr lang="en-US" b="1" dirty="0">
              <a:solidFill>
                <a:schemeClr val="accent1">
                  <a:lumMod val="75000"/>
                </a:schemeClr>
              </a:solidFill>
            </a:endParaRPr>
          </a:p>
        </p:txBody>
      </p:sp>
      <p:pic>
        <p:nvPicPr>
          <p:cNvPr id="4" name="Picture 3" descr="PS Insid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34" y="705153"/>
            <a:ext cx="8517864" cy="5599816"/>
          </a:xfrm>
          <a:prstGeom prst="rect">
            <a:avLst/>
          </a:prstGeom>
        </p:spPr>
      </p:pic>
      <p:sp>
        <p:nvSpPr>
          <p:cNvPr id="5" name="Rectangle 4"/>
          <p:cNvSpPr/>
          <p:nvPr/>
        </p:nvSpPr>
        <p:spPr>
          <a:xfrm rot="19388578">
            <a:off x="1563623" y="3583561"/>
            <a:ext cx="1043876" cy="923330"/>
          </a:xfrm>
          <a:prstGeom prst="rect">
            <a:avLst/>
          </a:prstGeom>
          <a:noFill/>
        </p:spPr>
        <p:txBody>
          <a:bodyPr wrap="none" lIns="91440" tIns="45720" rIns="91440" bIns="45720">
            <a:spAutoFit/>
          </a:bodyPr>
          <a:lstStyle/>
          <a:p>
            <a:pPr algn="ctr"/>
            <a:r>
              <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16 </a:t>
            </a:r>
          </a:p>
        </p:txBody>
      </p:sp>
      <p:sp>
        <p:nvSpPr>
          <p:cNvPr id="3" name="TextBox 2"/>
          <p:cNvSpPr txBox="1"/>
          <p:nvPr/>
        </p:nvSpPr>
        <p:spPr>
          <a:xfrm>
            <a:off x="1462536" y="6332399"/>
            <a:ext cx="5843817" cy="461665"/>
          </a:xfrm>
          <a:prstGeom prst="rect">
            <a:avLst/>
          </a:prstGeom>
          <a:noFill/>
        </p:spPr>
        <p:txBody>
          <a:bodyPr wrap="none" rtlCol="0">
            <a:spAutoFit/>
          </a:bodyPr>
          <a:lstStyle/>
          <a:p>
            <a:r>
              <a:rPr lang="en-US" sz="2400" b="1" dirty="0"/>
              <a:t>https://</a:t>
            </a:r>
            <a:r>
              <a:rPr lang="en-US" sz="2400" b="1" dirty="0" err="1"/>
              <a:t>support.powerschool.com</a:t>
            </a:r>
            <a:r>
              <a:rPr lang="en-US" sz="2400" b="1" dirty="0"/>
              <a:t>/d/insider</a:t>
            </a:r>
          </a:p>
        </p:txBody>
      </p:sp>
      <p:sp>
        <p:nvSpPr>
          <p:cNvPr id="6" name="Rectangle 5"/>
          <p:cNvSpPr/>
          <p:nvPr/>
        </p:nvSpPr>
        <p:spPr>
          <a:xfrm rot="19279113">
            <a:off x="5864513" y="3553001"/>
            <a:ext cx="1519840" cy="1077218"/>
          </a:xfrm>
          <a:prstGeom prst="rect">
            <a:avLst/>
          </a:prstGeom>
          <a:noFill/>
        </p:spPr>
        <p:txBody>
          <a:bodyPr wrap="none" lIns="91440" tIns="45720" rIns="91440" bIns="45720">
            <a:spAutoFit/>
          </a:bodyPr>
          <a:lstStyle/>
          <a:p>
            <a:pPr algn="ctr"/>
            <a:r>
              <a:rPr lang="en-US" sz="32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BINGE </a:t>
            </a:r>
            <a:br>
              <a:rPr lang="en-US" sz="32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br>
            <a:r>
              <a:rPr lang="en-US" sz="32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WATCH </a:t>
            </a:r>
          </a:p>
        </p:txBody>
      </p:sp>
    </p:spTree>
    <p:extLst>
      <p:ext uri="{BB962C8B-B14F-4D97-AF65-F5344CB8AC3E}">
        <p14:creationId xmlns:p14="http://schemas.microsoft.com/office/powerpoint/2010/main" val="299635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915" y="-88431"/>
            <a:ext cx="8594590" cy="1143000"/>
          </a:xfrm>
        </p:spPr>
        <p:txBody>
          <a:bodyPr>
            <a:normAutofit/>
          </a:bodyPr>
          <a:lstStyle/>
          <a:p>
            <a:r>
              <a:rPr lang="en-US" b="1" dirty="0">
                <a:solidFill>
                  <a:schemeClr val="tx2">
                    <a:lumMod val="60000"/>
                    <a:lumOff val="40000"/>
                  </a:schemeClr>
                </a:solidFill>
              </a:rPr>
              <a:t>More in-depth Grade Scale Info</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6603" y="859609"/>
            <a:ext cx="2038385" cy="1272075"/>
          </a:xfrm>
        </p:spPr>
      </p:pic>
      <p:sp>
        <p:nvSpPr>
          <p:cNvPr id="7" name="TextBox 6"/>
          <p:cNvSpPr txBox="1"/>
          <p:nvPr/>
        </p:nvSpPr>
        <p:spPr>
          <a:xfrm>
            <a:off x="4760253" y="1052314"/>
            <a:ext cx="2815194" cy="830997"/>
          </a:xfrm>
          <a:prstGeom prst="rect">
            <a:avLst/>
          </a:prstGeom>
          <a:noFill/>
        </p:spPr>
        <p:txBody>
          <a:bodyPr wrap="none" rtlCol="0">
            <a:spAutoFit/>
          </a:bodyPr>
          <a:lstStyle/>
          <a:p>
            <a:r>
              <a:rPr lang="en-US" sz="2400" b="1" i="1" dirty="0"/>
              <a:t>Episode 12   3/24/17</a:t>
            </a:r>
          </a:p>
          <a:p>
            <a:r>
              <a:rPr lang="en-US" sz="2400" b="1" i="1" dirty="0"/>
              <a:t>11 MIN TIME STAMP</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05" y="2226820"/>
            <a:ext cx="6191166" cy="3943688"/>
          </a:xfrm>
          <a:prstGeom prst="rect">
            <a:avLst/>
          </a:prstGeom>
        </p:spPr>
      </p:pic>
    </p:spTree>
    <p:extLst>
      <p:ext uri="{BB962C8B-B14F-4D97-AF65-F5344CB8AC3E}">
        <p14:creationId xmlns:p14="http://schemas.microsoft.com/office/powerpoint/2010/main" val="17349164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Shape 607"/>
          <p:cNvSpPr>
            <a:spLocks noGrp="1"/>
          </p:cNvSpPr>
          <p:nvPr>
            <p:ph type="title"/>
          </p:nvPr>
        </p:nvSpPr>
        <p:spPr>
          <a:xfrm>
            <a:off x="457200" y="-17462"/>
            <a:ext cx="8229600" cy="812635"/>
          </a:xfrm>
          <a:prstGeom prst="rect">
            <a:avLst/>
          </a:prstGeom>
        </p:spPr>
        <p:txBody>
          <a:bodyPr>
            <a:normAutofit/>
          </a:bodyPr>
          <a:lstStyle/>
          <a:p>
            <a:r>
              <a:rPr lang="en-US" sz="3200" b="1" i="1" dirty="0">
                <a:solidFill>
                  <a:srgbClr val="1F497D"/>
                </a:solidFill>
              </a:rPr>
              <a:t>NEW in PS 12</a:t>
            </a:r>
            <a:endParaRPr sz="3200" b="1" i="1" dirty="0">
              <a:solidFill>
                <a:srgbClr val="1F497D"/>
              </a:solidFill>
            </a:endParaRPr>
          </a:p>
        </p:txBody>
      </p:sp>
      <p:sp>
        <p:nvSpPr>
          <p:cNvPr id="2" name="TextBox 1"/>
          <p:cNvSpPr txBox="1"/>
          <p:nvPr/>
        </p:nvSpPr>
        <p:spPr>
          <a:xfrm>
            <a:off x="850605" y="935667"/>
            <a:ext cx="6692730" cy="461665"/>
          </a:xfrm>
          <a:prstGeom prst="rect">
            <a:avLst/>
          </a:prstGeom>
          <a:noFill/>
        </p:spPr>
        <p:txBody>
          <a:bodyPr wrap="none" rtlCol="0">
            <a:spAutoFit/>
          </a:bodyPr>
          <a:lstStyle/>
          <a:p>
            <a:r>
              <a:rPr lang="en-US" sz="2400" b="1" dirty="0"/>
              <a:t>Teacher Comment Banks </a:t>
            </a:r>
            <a:r>
              <a:rPr lang="mr-IN" sz="2400" b="1" dirty="0"/>
              <a:t>–</a:t>
            </a:r>
            <a:r>
              <a:rPr lang="en-US" sz="2400" b="1" dirty="0"/>
              <a:t> returns to PTP from PTG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48" y="1397332"/>
            <a:ext cx="9144000" cy="182657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649" y="1984930"/>
            <a:ext cx="3945412" cy="388088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7332"/>
            <a:ext cx="3213100" cy="40767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1356" y="1793426"/>
            <a:ext cx="3361287" cy="2751433"/>
          </a:xfrm>
          <a:prstGeom prst="rect">
            <a:avLst/>
          </a:prstGeom>
        </p:spPr>
      </p:pic>
    </p:spTree>
    <p:extLst>
      <p:ext uri="{BB962C8B-B14F-4D97-AF65-F5344CB8AC3E}">
        <p14:creationId xmlns:p14="http://schemas.microsoft.com/office/powerpoint/2010/main" val="4608200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300" b="1" dirty="0">
                <a:solidFill>
                  <a:schemeClr val="tx2">
                    <a:lumMod val="60000"/>
                    <a:lumOff val="40000"/>
                  </a:schemeClr>
                </a:solidFill>
              </a:rPr>
              <a:t>How long did it take?</a:t>
            </a:r>
            <a:br>
              <a:rPr lang="en-US" dirty="0"/>
            </a:br>
            <a:r>
              <a:rPr lang="en-US" dirty="0"/>
              <a:t>ABCDEF to 4/3/2/1 or OSUN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940" y="2192745"/>
            <a:ext cx="4582119" cy="3283603"/>
          </a:xfrm>
          <a:prstGeom prst="rect">
            <a:avLst/>
          </a:prstGeom>
        </p:spPr>
      </p:pic>
      <p:sp>
        <p:nvSpPr>
          <p:cNvPr id="5" name="TextBox 4"/>
          <p:cNvSpPr txBox="1"/>
          <p:nvPr/>
        </p:nvSpPr>
        <p:spPr>
          <a:xfrm>
            <a:off x="7345587" y="4648200"/>
            <a:ext cx="1321580" cy="646331"/>
          </a:xfrm>
          <a:prstGeom prst="rect">
            <a:avLst/>
          </a:prstGeom>
          <a:solidFill>
            <a:schemeClr val="bg1">
              <a:alpha val="63000"/>
            </a:schemeClr>
          </a:solidFill>
          <a:ln>
            <a:solidFill>
              <a:schemeClr val="bg1"/>
            </a:solidFill>
          </a:ln>
        </p:spPr>
        <p:txBody>
          <a:bodyPr wrap="none" rtlCol="0">
            <a:spAutoFit/>
          </a:bodyPr>
          <a:lstStyle/>
          <a:p>
            <a:pPr algn="ctr"/>
            <a:r>
              <a:rPr lang="en-US" dirty="0"/>
              <a:t>Professional</a:t>
            </a:r>
          </a:p>
          <a:p>
            <a:pPr algn="ctr"/>
            <a:r>
              <a:rPr lang="en-US" dirty="0"/>
              <a:t>Judgement</a:t>
            </a:r>
          </a:p>
        </p:txBody>
      </p:sp>
      <p:sp>
        <p:nvSpPr>
          <p:cNvPr id="6" name="TextBox 5"/>
          <p:cNvSpPr txBox="1"/>
          <p:nvPr/>
        </p:nvSpPr>
        <p:spPr>
          <a:xfrm>
            <a:off x="5242560" y="1539240"/>
            <a:ext cx="1605568" cy="646331"/>
          </a:xfrm>
          <a:prstGeom prst="rect">
            <a:avLst/>
          </a:prstGeom>
          <a:solidFill>
            <a:schemeClr val="bg1">
              <a:alpha val="63000"/>
            </a:schemeClr>
          </a:solidFill>
          <a:ln>
            <a:solidFill>
              <a:schemeClr val="bg1"/>
            </a:solidFill>
          </a:ln>
        </p:spPr>
        <p:txBody>
          <a:bodyPr wrap="none" rtlCol="0">
            <a:spAutoFit/>
          </a:bodyPr>
          <a:lstStyle/>
          <a:p>
            <a:pPr algn="ctr"/>
            <a:r>
              <a:rPr lang="en-US" dirty="0"/>
              <a:t>SPECIAL NEEDS</a:t>
            </a:r>
          </a:p>
          <a:p>
            <a:pPr algn="ctr"/>
            <a:r>
              <a:rPr lang="en-US" dirty="0"/>
              <a:t>GIFTED</a:t>
            </a:r>
          </a:p>
        </p:txBody>
      </p:sp>
      <p:sp>
        <p:nvSpPr>
          <p:cNvPr id="7" name="TextBox 6"/>
          <p:cNvSpPr txBox="1"/>
          <p:nvPr/>
        </p:nvSpPr>
        <p:spPr>
          <a:xfrm>
            <a:off x="225318" y="2606040"/>
            <a:ext cx="1664943" cy="646331"/>
          </a:xfrm>
          <a:prstGeom prst="rect">
            <a:avLst/>
          </a:prstGeom>
          <a:solidFill>
            <a:schemeClr val="bg1">
              <a:alpha val="63000"/>
            </a:schemeClr>
          </a:solidFill>
          <a:ln>
            <a:solidFill>
              <a:schemeClr val="bg1"/>
            </a:solidFill>
          </a:ln>
        </p:spPr>
        <p:txBody>
          <a:bodyPr wrap="none" rtlCol="0">
            <a:spAutoFit/>
          </a:bodyPr>
          <a:lstStyle/>
          <a:p>
            <a:pPr algn="ctr"/>
            <a:r>
              <a:rPr lang="en-US" dirty="0"/>
              <a:t>Comment</a:t>
            </a:r>
          </a:p>
          <a:p>
            <a:pPr algn="ctr"/>
            <a:r>
              <a:rPr lang="en-US" dirty="0"/>
              <a:t>Narrative/Bank</a:t>
            </a:r>
          </a:p>
        </p:txBody>
      </p:sp>
      <p:sp>
        <p:nvSpPr>
          <p:cNvPr id="8" name="TextBox 7"/>
          <p:cNvSpPr txBox="1"/>
          <p:nvPr/>
        </p:nvSpPr>
        <p:spPr>
          <a:xfrm>
            <a:off x="7231380" y="3642360"/>
            <a:ext cx="1457001" cy="646331"/>
          </a:xfrm>
          <a:prstGeom prst="rect">
            <a:avLst/>
          </a:prstGeom>
          <a:solidFill>
            <a:schemeClr val="bg1">
              <a:alpha val="63000"/>
            </a:schemeClr>
          </a:solidFill>
          <a:ln>
            <a:solidFill>
              <a:schemeClr val="bg1"/>
            </a:solidFill>
          </a:ln>
        </p:spPr>
        <p:txBody>
          <a:bodyPr wrap="none" rtlCol="0">
            <a:spAutoFit/>
          </a:bodyPr>
          <a:lstStyle/>
          <a:p>
            <a:pPr algn="ctr"/>
            <a:r>
              <a:rPr lang="en-US" dirty="0"/>
              <a:t>Assignments/</a:t>
            </a:r>
          </a:p>
          <a:p>
            <a:pPr algn="ctr"/>
            <a:r>
              <a:rPr lang="en-US" dirty="0"/>
              <a:t>Final Entry</a:t>
            </a:r>
          </a:p>
        </p:txBody>
      </p:sp>
      <p:sp>
        <p:nvSpPr>
          <p:cNvPr id="9" name="TextBox 8"/>
          <p:cNvSpPr txBox="1"/>
          <p:nvPr/>
        </p:nvSpPr>
        <p:spPr>
          <a:xfrm>
            <a:off x="403860" y="1539240"/>
            <a:ext cx="1307859" cy="646331"/>
          </a:xfrm>
          <a:prstGeom prst="rect">
            <a:avLst/>
          </a:prstGeom>
          <a:solidFill>
            <a:schemeClr val="bg1">
              <a:alpha val="63000"/>
            </a:schemeClr>
          </a:solidFill>
          <a:ln>
            <a:solidFill>
              <a:schemeClr val="bg1"/>
            </a:solidFill>
          </a:ln>
        </p:spPr>
        <p:txBody>
          <a:bodyPr wrap="none" rtlCol="0">
            <a:spAutoFit/>
          </a:bodyPr>
          <a:lstStyle/>
          <a:p>
            <a:pPr algn="ctr"/>
            <a:r>
              <a:rPr lang="en-US" dirty="0"/>
              <a:t>Designing </a:t>
            </a:r>
          </a:p>
          <a:p>
            <a:pPr algn="ctr"/>
            <a:r>
              <a:rPr lang="en-US" dirty="0"/>
              <a:t>Report Card</a:t>
            </a:r>
          </a:p>
        </p:txBody>
      </p:sp>
      <p:sp>
        <p:nvSpPr>
          <p:cNvPr id="10" name="TextBox 9"/>
          <p:cNvSpPr txBox="1"/>
          <p:nvPr/>
        </p:nvSpPr>
        <p:spPr>
          <a:xfrm>
            <a:off x="7348079" y="2560320"/>
            <a:ext cx="1223605" cy="646331"/>
          </a:xfrm>
          <a:prstGeom prst="rect">
            <a:avLst/>
          </a:prstGeom>
          <a:solidFill>
            <a:schemeClr val="bg1">
              <a:alpha val="63000"/>
            </a:schemeClr>
          </a:solidFill>
          <a:ln>
            <a:solidFill>
              <a:schemeClr val="bg1"/>
            </a:solidFill>
          </a:ln>
        </p:spPr>
        <p:txBody>
          <a:bodyPr wrap="none" rtlCol="0">
            <a:spAutoFit/>
          </a:bodyPr>
          <a:lstStyle/>
          <a:p>
            <a:pPr algn="ctr"/>
            <a:r>
              <a:rPr lang="en-US" dirty="0"/>
              <a:t>Gradebook</a:t>
            </a:r>
          </a:p>
          <a:p>
            <a:pPr algn="ctr"/>
            <a:r>
              <a:rPr lang="en-US" dirty="0"/>
              <a:t>Training</a:t>
            </a:r>
          </a:p>
        </p:txBody>
      </p:sp>
      <p:sp>
        <p:nvSpPr>
          <p:cNvPr id="11" name="TextBox 10"/>
          <p:cNvSpPr txBox="1"/>
          <p:nvPr/>
        </p:nvSpPr>
        <p:spPr>
          <a:xfrm>
            <a:off x="7243563" y="1539240"/>
            <a:ext cx="1432636" cy="646331"/>
          </a:xfrm>
          <a:prstGeom prst="rect">
            <a:avLst/>
          </a:prstGeom>
          <a:solidFill>
            <a:schemeClr val="bg1">
              <a:alpha val="63000"/>
            </a:schemeClr>
          </a:solidFill>
          <a:ln>
            <a:solidFill>
              <a:schemeClr val="bg1"/>
            </a:solidFill>
          </a:ln>
        </p:spPr>
        <p:txBody>
          <a:bodyPr wrap="none" rtlCol="0">
            <a:spAutoFit/>
          </a:bodyPr>
          <a:lstStyle/>
          <a:p>
            <a:pPr algn="ctr"/>
            <a:r>
              <a:rPr lang="en-US" dirty="0"/>
              <a:t>Grading Best </a:t>
            </a:r>
          </a:p>
          <a:p>
            <a:pPr algn="ctr"/>
            <a:r>
              <a:rPr lang="en-US" dirty="0"/>
              <a:t>Practices</a:t>
            </a:r>
          </a:p>
        </p:txBody>
      </p:sp>
      <p:sp>
        <p:nvSpPr>
          <p:cNvPr id="12" name="TextBox 11"/>
          <p:cNvSpPr txBox="1"/>
          <p:nvPr/>
        </p:nvSpPr>
        <p:spPr>
          <a:xfrm>
            <a:off x="2667000" y="1539240"/>
            <a:ext cx="1947071" cy="646331"/>
          </a:xfrm>
          <a:prstGeom prst="rect">
            <a:avLst/>
          </a:prstGeom>
          <a:solidFill>
            <a:schemeClr val="bg1">
              <a:alpha val="63000"/>
            </a:schemeClr>
          </a:solidFill>
          <a:ln>
            <a:solidFill>
              <a:schemeClr val="bg1"/>
            </a:solidFill>
          </a:ln>
        </p:spPr>
        <p:txBody>
          <a:bodyPr wrap="none" rtlCol="0">
            <a:spAutoFit/>
          </a:bodyPr>
          <a:lstStyle/>
          <a:p>
            <a:r>
              <a:rPr lang="en-US" dirty="0"/>
              <a:t>Curriculum Review</a:t>
            </a:r>
          </a:p>
          <a:p>
            <a:r>
              <a:rPr lang="en-US" dirty="0"/>
              <a:t>NEW Assessments</a:t>
            </a:r>
          </a:p>
        </p:txBody>
      </p:sp>
      <p:sp>
        <p:nvSpPr>
          <p:cNvPr id="13" name="TextBox 12"/>
          <p:cNvSpPr txBox="1"/>
          <p:nvPr/>
        </p:nvSpPr>
        <p:spPr>
          <a:xfrm>
            <a:off x="55656" y="3566160"/>
            <a:ext cx="2004267" cy="646331"/>
          </a:xfrm>
          <a:prstGeom prst="rect">
            <a:avLst/>
          </a:prstGeom>
          <a:solidFill>
            <a:schemeClr val="bg1">
              <a:alpha val="63000"/>
            </a:schemeClr>
          </a:solidFill>
          <a:ln>
            <a:solidFill>
              <a:schemeClr val="bg1"/>
            </a:solidFill>
          </a:ln>
        </p:spPr>
        <p:txBody>
          <a:bodyPr wrap="none" rtlCol="0">
            <a:spAutoFit/>
          </a:bodyPr>
          <a:lstStyle/>
          <a:p>
            <a:pPr algn="ctr"/>
            <a:r>
              <a:rPr lang="en-US" dirty="0"/>
              <a:t>Evaluation Student </a:t>
            </a:r>
          </a:p>
          <a:p>
            <a:pPr algn="ctr"/>
            <a:r>
              <a:rPr lang="en-US" dirty="0"/>
              <a:t>Work Samples</a:t>
            </a:r>
          </a:p>
        </p:txBody>
      </p:sp>
      <p:sp>
        <p:nvSpPr>
          <p:cNvPr id="14" name="TextBox 13"/>
          <p:cNvSpPr txBox="1"/>
          <p:nvPr/>
        </p:nvSpPr>
        <p:spPr>
          <a:xfrm>
            <a:off x="5013960" y="5684520"/>
            <a:ext cx="1116139" cy="646331"/>
          </a:xfrm>
          <a:prstGeom prst="rect">
            <a:avLst/>
          </a:prstGeom>
          <a:solidFill>
            <a:schemeClr val="bg1">
              <a:alpha val="63000"/>
            </a:schemeClr>
          </a:solidFill>
          <a:ln>
            <a:solidFill>
              <a:schemeClr val="bg1"/>
            </a:solidFill>
          </a:ln>
        </p:spPr>
        <p:txBody>
          <a:bodyPr wrap="none" rtlCol="0">
            <a:spAutoFit/>
          </a:bodyPr>
          <a:lstStyle/>
          <a:p>
            <a:pPr algn="ctr"/>
            <a:r>
              <a:rPr lang="en-US" dirty="0"/>
              <a:t>Paradigm </a:t>
            </a:r>
          </a:p>
          <a:p>
            <a:pPr algn="ctr"/>
            <a:r>
              <a:rPr lang="en-US" dirty="0"/>
              <a:t>Shift PD</a:t>
            </a:r>
          </a:p>
        </p:txBody>
      </p:sp>
      <p:sp>
        <p:nvSpPr>
          <p:cNvPr id="15" name="TextBox 14"/>
          <p:cNvSpPr txBox="1"/>
          <p:nvPr/>
        </p:nvSpPr>
        <p:spPr>
          <a:xfrm>
            <a:off x="194764" y="4541520"/>
            <a:ext cx="1726050" cy="646331"/>
          </a:xfrm>
          <a:prstGeom prst="rect">
            <a:avLst/>
          </a:prstGeom>
          <a:solidFill>
            <a:schemeClr val="bg1">
              <a:alpha val="63000"/>
            </a:schemeClr>
          </a:solidFill>
          <a:ln>
            <a:solidFill>
              <a:schemeClr val="bg1"/>
            </a:solidFill>
          </a:ln>
        </p:spPr>
        <p:txBody>
          <a:bodyPr wrap="none" rtlCol="0">
            <a:spAutoFit/>
          </a:bodyPr>
          <a:lstStyle/>
          <a:p>
            <a:pPr algn="ctr"/>
            <a:r>
              <a:rPr lang="en-US" dirty="0"/>
              <a:t>Communication </a:t>
            </a:r>
          </a:p>
          <a:p>
            <a:pPr algn="ctr"/>
            <a:r>
              <a:rPr lang="en-US" dirty="0"/>
              <a:t>Plan</a:t>
            </a:r>
          </a:p>
        </p:txBody>
      </p:sp>
      <p:sp>
        <p:nvSpPr>
          <p:cNvPr id="16" name="TextBox 15"/>
          <p:cNvSpPr txBox="1"/>
          <p:nvPr/>
        </p:nvSpPr>
        <p:spPr>
          <a:xfrm>
            <a:off x="335284" y="5684520"/>
            <a:ext cx="1445011" cy="646331"/>
          </a:xfrm>
          <a:prstGeom prst="rect">
            <a:avLst/>
          </a:prstGeom>
          <a:solidFill>
            <a:schemeClr val="bg1">
              <a:alpha val="63000"/>
            </a:schemeClr>
          </a:solidFill>
          <a:ln>
            <a:solidFill>
              <a:schemeClr val="bg1"/>
            </a:solidFill>
          </a:ln>
        </p:spPr>
        <p:txBody>
          <a:bodyPr wrap="none" rtlCol="0">
            <a:spAutoFit/>
          </a:bodyPr>
          <a:lstStyle/>
          <a:p>
            <a:pPr algn="ctr"/>
            <a:r>
              <a:rPr lang="en-US" dirty="0"/>
              <a:t>Performance </a:t>
            </a:r>
          </a:p>
          <a:p>
            <a:pPr algn="ctr"/>
            <a:r>
              <a:rPr lang="en-US" dirty="0"/>
              <a:t>Indicators</a:t>
            </a:r>
          </a:p>
        </p:txBody>
      </p:sp>
      <p:sp>
        <p:nvSpPr>
          <p:cNvPr id="17" name="TextBox 16"/>
          <p:cNvSpPr txBox="1"/>
          <p:nvPr/>
        </p:nvSpPr>
        <p:spPr>
          <a:xfrm>
            <a:off x="2834640" y="5684520"/>
            <a:ext cx="1171154" cy="646331"/>
          </a:xfrm>
          <a:prstGeom prst="rect">
            <a:avLst/>
          </a:prstGeom>
          <a:solidFill>
            <a:schemeClr val="bg1">
              <a:alpha val="63000"/>
            </a:schemeClr>
          </a:solidFill>
          <a:ln>
            <a:solidFill>
              <a:schemeClr val="bg1"/>
            </a:solidFill>
          </a:ln>
        </p:spPr>
        <p:txBody>
          <a:bodyPr wrap="none" rtlCol="0">
            <a:spAutoFit/>
          </a:bodyPr>
          <a:lstStyle/>
          <a:p>
            <a:pPr algn="ctr"/>
            <a:r>
              <a:rPr lang="en-US" dirty="0"/>
              <a:t>Standards </a:t>
            </a:r>
          </a:p>
          <a:p>
            <a:pPr algn="ctr"/>
            <a:r>
              <a:rPr lang="en-US" dirty="0"/>
              <a:t>Selection</a:t>
            </a:r>
          </a:p>
        </p:txBody>
      </p:sp>
      <p:sp>
        <p:nvSpPr>
          <p:cNvPr id="18" name="TextBox 17"/>
          <p:cNvSpPr txBox="1"/>
          <p:nvPr/>
        </p:nvSpPr>
        <p:spPr>
          <a:xfrm>
            <a:off x="6797040" y="5684520"/>
            <a:ext cx="1118255" cy="646331"/>
          </a:xfrm>
          <a:prstGeom prst="rect">
            <a:avLst/>
          </a:prstGeom>
          <a:solidFill>
            <a:schemeClr val="bg1">
              <a:alpha val="63000"/>
            </a:schemeClr>
          </a:solidFill>
          <a:ln>
            <a:solidFill>
              <a:schemeClr val="bg1"/>
            </a:solidFill>
          </a:ln>
        </p:spPr>
        <p:txBody>
          <a:bodyPr wrap="none" rtlCol="0">
            <a:spAutoFit/>
          </a:bodyPr>
          <a:lstStyle/>
          <a:p>
            <a:pPr algn="ctr"/>
            <a:r>
              <a:rPr lang="en-US" dirty="0"/>
              <a:t>Why </a:t>
            </a:r>
          </a:p>
          <a:p>
            <a:pPr algn="ctr"/>
            <a:r>
              <a:rPr lang="en-US" dirty="0"/>
              <a:t>Standards</a:t>
            </a:r>
          </a:p>
        </p:txBody>
      </p:sp>
      <p:sp>
        <p:nvSpPr>
          <p:cNvPr id="19" name="TextBox 18"/>
          <p:cNvSpPr txBox="1"/>
          <p:nvPr/>
        </p:nvSpPr>
        <p:spPr>
          <a:xfrm>
            <a:off x="3540209" y="3023771"/>
            <a:ext cx="2123145" cy="461665"/>
          </a:xfrm>
          <a:prstGeom prst="rect">
            <a:avLst/>
          </a:prstGeom>
          <a:noFill/>
        </p:spPr>
        <p:txBody>
          <a:bodyPr wrap="none" rtlCol="0">
            <a:spAutoFit/>
          </a:bodyPr>
          <a:lstStyle/>
          <a:p>
            <a:r>
              <a:rPr lang="en-US" sz="2400" b="1" dirty="0">
                <a:solidFill>
                  <a:schemeClr val="tx2">
                    <a:lumMod val="60000"/>
                    <a:lumOff val="40000"/>
                  </a:schemeClr>
                </a:solidFill>
              </a:rPr>
              <a:t>DATA ANALYSIS</a:t>
            </a:r>
          </a:p>
        </p:txBody>
      </p:sp>
      <p:sp>
        <p:nvSpPr>
          <p:cNvPr id="20" name="TextBox 19"/>
          <p:cNvSpPr txBox="1"/>
          <p:nvPr/>
        </p:nvSpPr>
        <p:spPr>
          <a:xfrm>
            <a:off x="3355286" y="3480971"/>
            <a:ext cx="2492991" cy="830997"/>
          </a:xfrm>
          <a:prstGeom prst="rect">
            <a:avLst/>
          </a:prstGeom>
          <a:noFill/>
        </p:spPr>
        <p:txBody>
          <a:bodyPr wrap="none" rtlCol="0">
            <a:spAutoFit/>
          </a:bodyPr>
          <a:lstStyle/>
          <a:p>
            <a:pPr algn="ctr"/>
            <a:r>
              <a:rPr lang="en-US" sz="2400" b="1" dirty="0">
                <a:solidFill>
                  <a:srgbClr val="FF0000"/>
                </a:solidFill>
              </a:rPr>
              <a:t>TRANSITION TIME</a:t>
            </a:r>
          </a:p>
          <a:p>
            <a:pPr algn="ctr"/>
            <a:r>
              <a:rPr lang="en-US" sz="2400" b="1" dirty="0">
                <a:solidFill>
                  <a:srgbClr val="FF0000"/>
                </a:solidFill>
              </a:rPr>
              <a:t>12-24 months</a:t>
            </a:r>
          </a:p>
        </p:txBody>
      </p:sp>
      <p:sp>
        <p:nvSpPr>
          <p:cNvPr id="21" name="TextBox 20"/>
          <p:cNvSpPr txBox="1"/>
          <p:nvPr/>
        </p:nvSpPr>
        <p:spPr>
          <a:xfrm>
            <a:off x="3602149" y="4258211"/>
            <a:ext cx="1999265" cy="461665"/>
          </a:xfrm>
          <a:prstGeom prst="rect">
            <a:avLst/>
          </a:prstGeom>
          <a:noFill/>
        </p:spPr>
        <p:txBody>
          <a:bodyPr wrap="none" rtlCol="0">
            <a:spAutoFit/>
          </a:bodyPr>
          <a:lstStyle/>
          <a:p>
            <a:r>
              <a:rPr lang="en-US" sz="2400" b="1" dirty="0">
                <a:solidFill>
                  <a:schemeClr val="accent3"/>
                </a:solidFill>
              </a:rPr>
              <a:t>ON-GOING PD</a:t>
            </a:r>
          </a:p>
        </p:txBody>
      </p:sp>
    </p:spTree>
    <p:extLst>
      <p:ext uri="{BB962C8B-B14F-4D97-AF65-F5344CB8AC3E}">
        <p14:creationId xmlns:p14="http://schemas.microsoft.com/office/powerpoint/2010/main" val="157298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0-#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circle(in)">
                                      <p:cBhvr>
                                        <p:cTn id="41" dur="2000"/>
                                        <p:tgtEl>
                                          <p:spTgt spid="9"/>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circle(in)">
                                      <p:cBhvr>
                                        <p:cTn id="44" dur="2000"/>
                                        <p:tgtEl>
                                          <p:spTgt spid="12"/>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circle(in)">
                                      <p:cBhvr>
                                        <p:cTn id="47" dur="2000"/>
                                        <p:tgtEl>
                                          <p:spTgt spid="6"/>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circle(in)">
                                      <p:cBhvr>
                                        <p:cTn id="50" dur="20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1+#ppt_w/2"/>
                                          </p:val>
                                        </p:tav>
                                        <p:tav tm="100000">
                                          <p:val>
                                            <p:strVal val="#ppt_x"/>
                                          </p:val>
                                        </p:tav>
                                      </p:tavLst>
                                    </p:anim>
                                    <p:anim calcmode="lin" valueType="num">
                                      <p:cBhvr additive="base">
                                        <p:cTn id="56" dur="500" fill="hold"/>
                                        <p:tgtEl>
                                          <p:spTgt spid="10"/>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1+#ppt_w/2"/>
                                          </p:val>
                                        </p:tav>
                                        <p:tav tm="100000">
                                          <p:val>
                                            <p:strVal val="#ppt_x"/>
                                          </p:val>
                                        </p:tav>
                                      </p:tavLst>
                                    </p:anim>
                                    <p:anim calcmode="lin" valueType="num">
                                      <p:cBhvr additive="base">
                                        <p:cTn id="60" dur="500" fill="hold"/>
                                        <p:tgtEl>
                                          <p:spTgt spid="8"/>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500" fill="hold"/>
                                        <p:tgtEl>
                                          <p:spTgt spid="5"/>
                                        </p:tgtEl>
                                        <p:attrNameLst>
                                          <p:attrName>ppt_x</p:attrName>
                                        </p:attrNameLst>
                                      </p:cBhvr>
                                      <p:tavLst>
                                        <p:tav tm="0">
                                          <p:val>
                                            <p:strVal val="1+#ppt_w/2"/>
                                          </p:val>
                                        </p:tav>
                                        <p:tav tm="100000">
                                          <p:val>
                                            <p:strVal val="#ppt_x"/>
                                          </p:val>
                                        </p:tav>
                                      </p:tavLst>
                                    </p:anim>
                                    <p:anim calcmode="lin" valueType="num">
                                      <p:cBhvr additive="base">
                                        <p:cTn id="6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circle(in)">
                                      <p:cBhvr>
                                        <p:cTn id="69" dur="2000"/>
                                        <p:tgtEl>
                                          <p:spTgt spid="19"/>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circle(in)">
                                      <p:cBhvr>
                                        <p:cTn id="72" dur="2000"/>
                                        <p:tgtEl>
                                          <p:spTgt spid="20"/>
                                        </p:tgtEl>
                                      </p:cBhvr>
                                    </p:animEffect>
                                  </p:childTnLst>
                                </p:cTn>
                              </p:par>
                              <p:par>
                                <p:cTn id="73" presetID="6" presetClass="entr" presetSubtype="16"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circle(in)">
                                      <p:cBhvr>
                                        <p:cTn id="7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4" y="1323204"/>
            <a:ext cx="9144000" cy="4150334"/>
          </a:xfrm>
          <a:prstGeom prst="rect">
            <a:avLst/>
          </a:prstGeom>
        </p:spPr>
      </p:pic>
      <p:sp>
        <p:nvSpPr>
          <p:cNvPr id="607" name="Shape 607"/>
          <p:cNvSpPr>
            <a:spLocks noGrp="1"/>
          </p:cNvSpPr>
          <p:nvPr>
            <p:ph type="title"/>
          </p:nvPr>
        </p:nvSpPr>
        <p:spPr>
          <a:xfrm>
            <a:off x="457200" y="-17462"/>
            <a:ext cx="8229600" cy="812635"/>
          </a:xfrm>
          <a:prstGeom prst="rect">
            <a:avLst/>
          </a:prstGeom>
        </p:spPr>
        <p:txBody>
          <a:bodyPr>
            <a:normAutofit/>
          </a:bodyPr>
          <a:lstStyle/>
          <a:p>
            <a:r>
              <a:rPr lang="en-US" sz="3200" b="1" i="1" dirty="0">
                <a:solidFill>
                  <a:srgbClr val="1F497D"/>
                </a:solidFill>
              </a:rPr>
              <a:t>NEW in PS 12</a:t>
            </a:r>
            <a:endParaRPr sz="3200" b="1" i="1" dirty="0">
              <a:solidFill>
                <a:srgbClr val="1F497D"/>
              </a:solidFill>
            </a:endParaRPr>
          </a:p>
        </p:txBody>
      </p:sp>
      <p:sp>
        <p:nvSpPr>
          <p:cNvPr id="6" name="TextBox 5"/>
          <p:cNvSpPr txBox="1"/>
          <p:nvPr/>
        </p:nvSpPr>
        <p:spPr>
          <a:xfrm>
            <a:off x="343790" y="939209"/>
            <a:ext cx="3716467" cy="461665"/>
          </a:xfrm>
          <a:prstGeom prst="rect">
            <a:avLst/>
          </a:prstGeom>
          <a:noFill/>
        </p:spPr>
        <p:txBody>
          <a:bodyPr wrap="none" rtlCol="0">
            <a:spAutoFit/>
          </a:bodyPr>
          <a:lstStyle/>
          <a:p>
            <a:r>
              <a:rPr lang="en-US" sz="2400" b="1" dirty="0"/>
              <a:t>Copying and Pasting Grades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4" y="1341160"/>
            <a:ext cx="9144000" cy="410489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956" y="2396755"/>
            <a:ext cx="2108200" cy="23495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64" y="1418830"/>
            <a:ext cx="9144000" cy="3773882"/>
          </a:xfrm>
          <a:prstGeom prst="rect">
            <a:avLst/>
          </a:prstGeom>
        </p:spPr>
      </p:pic>
    </p:spTree>
    <p:extLst>
      <p:ext uri="{BB962C8B-B14F-4D97-AF65-F5344CB8AC3E}">
        <p14:creationId xmlns:p14="http://schemas.microsoft.com/office/powerpoint/2010/main" val="9199700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Shape 607"/>
          <p:cNvSpPr>
            <a:spLocks noGrp="1"/>
          </p:cNvSpPr>
          <p:nvPr>
            <p:ph type="title"/>
          </p:nvPr>
        </p:nvSpPr>
        <p:spPr>
          <a:xfrm>
            <a:off x="457200" y="-17462"/>
            <a:ext cx="8229600" cy="812635"/>
          </a:xfrm>
          <a:prstGeom prst="rect">
            <a:avLst/>
          </a:prstGeom>
        </p:spPr>
        <p:txBody>
          <a:bodyPr>
            <a:normAutofit/>
          </a:bodyPr>
          <a:lstStyle/>
          <a:p>
            <a:r>
              <a:rPr lang="en-US" sz="3200" b="1" i="1" dirty="0">
                <a:solidFill>
                  <a:srgbClr val="1F497D"/>
                </a:solidFill>
              </a:rPr>
              <a:t>NEW in PS 12</a:t>
            </a:r>
            <a:endParaRPr sz="3200" b="1" i="1" dirty="0">
              <a:solidFill>
                <a:srgbClr val="1F497D"/>
              </a:solidFill>
            </a:endParaRPr>
          </a:p>
        </p:txBody>
      </p:sp>
      <p:sp>
        <p:nvSpPr>
          <p:cNvPr id="6" name="TextBox 5"/>
          <p:cNvSpPr txBox="1"/>
          <p:nvPr/>
        </p:nvSpPr>
        <p:spPr>
          <a:xfrm>
            <a:off x="343790" y="556439"/>
            <a:ext cx="2814297" cy="461665"/>
          </a:xfrm>
          <a:prstGeom prst="rect">
            <a:avLst/>
          </a:prstGeom>
          <a:noFill/>
        </p:spPr>
        <p:txBody>
          <a:bodyPr wrap="none" rtlCol="0">
            <a:spAutoFit/>
          </a:bodyPr>
          <a:lstStyle/>
          <a:p>
            <a:r>
              <a:rPr lang="en-US" sz="2400" b="1"/>
              <a:t>Locking Gradebooks </a:t>
            </a:r>
            <a:endParaRPr lang="en-US" sz="2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3115"/>
            <a:ext cx="9144000" cy="29440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0093"/>
            <a:ext cx="9144000" cy="15780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51158"/>
            <a:ext cx="9144000" cy="2028265"/>
          </a:xfrm>
          <a:prstGeom prst="rect">
            <a:avLst/>
          </a:prstGeom>
        </p:spPr>
      </p:pic>
    </p:spTree>
    <p:extLst>
      <p:ext uri="{BB962C8B-B14F-4D97-AF65-F5344CB8AC3E}">
        <p14:creationId xmlns:p14="http://schemas.microsoft.com/office/powerpoint/2010/main" val="20556983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ubtitle 2"/>
          <p:cNvSpPr txBox="1">
            <a:spLocks/>
          </p:cNvSpPr>
          <p:nvPr/>
        </p:nvSpPr>
        <p:spPr bwMode="auto">
          <a:xfrm>
            <a:off x="555185" y="0"/>
            <a:ext cx="8178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Font typeface="Arial" charset="0"/>
              <a:buNone/>
            </a:pPr>
            <a:r>
              <a:rPr lang="en-US" sz="9600" dirty="0">
                <a:solidFill>
                  <a:srgbClr val="000000"/>
                </a:solidFill>
                <a:latin typeface="Arial Black" charset="0"/>
                <a:cs typeface="Arial Black" charset="0"/>
              </a:rPr>
              <a:t>Q &amp; A</a:t>
            </a:r>
          </a:p>
        </p:txBody>
      </p:sp>
      <p:sp>
        <p:nvSpPr>
          <p:cNvPr id="9" name="Title 1"/>
          <p:cNvSpPr txBox="1">
            <a:spLocks/>
          </p:cNvSpPr>
          <p:nvPr/>
        </p:nvSpPr>
        <p:spPr>
          <a:xfrm>
            <a:off x="3733800" y="3762375"/>
            <a:ext cx="4038600" cy="1470025"/>
          </a:xfrm>
          <a:prstGeom prst="rect">
            <a:avLst/>
          </a:prstGeom>
        </p:spPr>
        <p:txBody>
          <a:bodyPr anchor="ctr">
            <a:normAutofit fontScale="70000" lnSpcReduction="20000"/>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dirty="0"/>
              <a:t>Bob Cornacchioli</a:t>
            </a:r>
            <a:br>
              <a:rPr lang="en-US" sz="3200" dirty="0"/>
            </a:br>
            <a:r>
              <a:rPr lang="en-US" sz="3200" dirty="0"/>
              <a:t>DERO Technical Services</a:t>
            </a:r>
          </a:p>
          <a:p>
            <a:pPr>
              <a:defRPr/>
            </a:pPr>
            <a:r>
              <a:rPr lang="en-US" sz="3200" dirty="0">
                <a:hlinkClick r:id="rId2"/>
              </a:rPr>
              <a:t>bcornacchioli@gmail.com</a:t>
            </a:r>
            <a:endParaRPr lang="en-US" sz="3200" dirty="0"/>
          </a:p>
          <a:p>
            <a:pPr>
              <a:defRPr/>
            </a:pPr>
            <a:r>
              <a:rPr lang="en-US" sz="3200" dirty="0">
                <a:hlinkClick r:id="rId3"/>
              </a:rPr>
              <a:t>get2bobc@gmail.com</a:t>
            </a:r>
            <a:r>
              <a:rPr lang="en-US" sz="3200" dirty="0"/>
              <a:t> </a:t>
            </a:r>
          </a:p>
          <a:p>
            <a:pPr>
              <a:defRPr/>
            </a:pPr>
            <a:r>
              <a:rPr lang="en-US" sz="3200" dirty="0">
                <a:hlinkClick r:id="rId4"/>
              </a:rPr>
              <a:t>www.derotechnical.com</a:t>
            </a:r>
            <a:endParaRPr lang="en-US" sz="3200" dirty="0"/>
          </a:p>
          <a:p>
            <a:pPr>
              <a:defRPr/>
            </a:pPr>
            <a:endParaRPr lang="en-US" sz="3200" dirty="0"/>
          </a:p>
        </p:txBody>
      </p:sp>
      <p:sp>
        <p:nvSpPr>
          <p:cNvPr id="2" name="TextBox 1"/>
          <p:cNvSpPr txBox="1"/>
          <p:nvPr/>
        </p:nvSpPr>
        <p:spPr>
          <a:xfrm>
            <a:off x="533400" y="2093893"/>
            <a:ext cx="8382000" cy="954107"/>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lgn="ctr">
              <a:defRPr/>
            </a:pPr>
            <a:r>
              <a:rPr lang="en-US" sz="2800"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ANY AND ALL DERO RESOURCES ARE AVAILABLE </a:t>
            </a:r>
          </a:p>
          <a:p>
            <a:pPr algn="ctr">
              <a:defRPr/>
            </a:pPr>
            <a:r>
              <a:rPr lang="en-US" sz="2800"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TO DOWNLOAD, TWEAK and USE FOR YOUR DISTRICT!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185" y="3389293"/>
            <a:ext cx="2743200" cy="2673096"/>
          </a:xfrm>
          <a:prstGeom prst="rect">
            <a:avLst/>
          </a:prstGeom>
        </p:spPr>
      </p:pic>
    </p:spTree>
    <p:extLst>
      <p:ext uri="{BB962C8B-B14F-4D97-AF65-F5344CB8AC3E}">
        <p14:creationId xmlns:p14="http://schemas.microsoft.com/office/powerpoint/2010/main" val="2694270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1891" y="876954"/>
            <a:ext cx="8526673" cy="923330"/>
          </a:xfrm>
          <a:prstGeom prst="rect">
            <a:avLst/>
          </a:prstGeom>
        </p:spPr>
        <p:txBody>
          <a:bodyPr wrap="square">
            <a:spAutoFit/>
          </a:bodyPr>
          <a:lstStyle/>
          <a:p>
            <a:r>
              <a:rPr lang="en-US" dirty="0"/>
              <a:t> </a:t>
            </a:r>
            <a:r>
              <a:rPr lang="en-US" b="1" dirty="0"/>
              <a:t>PTP</a:t>
            </a:r>
            <a:r>
              <a:rPr lang="en-US" dirty="0"/>
              <a:t> – is built into PowerSchool, once you log in and your sections have been designated as PTP Gradebook – you will see a </a:t>
            </a:r>
            <a:r>
              <a:rPr lang="en-US" b="1" dirty="0" err="1">
                <a:solidFill>
                  <a:schemeClr val="accent1">
                    <a:lumMod val="75000"/>
                  </a:schemeClr>
                </a:solidFill>
              </a:rPr>
              <a:t>PowerTeacherPro</a:t>
            </a:r>
            <a:r>
              <a:rPr lang="en-US" dirty="0"/>
              <a:t> link in blue at the top of the Navigational bar on the left OR beneath each of your Current Classes. </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502436" y="2809985"/>
            <a:ext cx="6550530" cy="3066483"/>
          </a:xfrm>
          <a:prstGeom prst="rect">
            <a:avLst/>
          </a:prstGeom>
        </p:spPr>
      </p:pic>
      <p:sp>
        <p:nvSpPr>
          <p:cNvPr id="6" name="Rectangle 5"/>
          <p:cNvSpPr/>
          <p:nvPr/>
        </p:nvSpPr>
        <p:spPr>
          <a:xfrm>
            <a:off x="1710203" y="201524"/>
            <a:ext cx="5339667" cy="646331"/>
          </a:xfrm>
          <a:prstGeom prst="rect">
            <a:avLst/>
          </a:prstGeom>
        </p:spPr>
        <p:txBody>
          <a:bodyPr wrap="none">
            <a:spAutoFit/>
          </a:bodyPr>
          <a:lstStyle/>
          <a:p>
            <a:r>
              <a:rPr lang="en-US" sz="3600" b="1" dirty="0">
                <a:solidFill>
                  <a:schemeClr val="tx2">
                    <a:lumMod val="60000"/>
                    <a:lumOff val="40000"/>
                  </a:schemeClr>
                </a:solidFill>
              </a:rPr>
              <a:t>Launching PTP Gradebook</a:t>
            </a:r>
            <a:endParaRPr lang="en-US" sz="3600" dirty="0">
              <a:solidFill>
                <a:schemeClr val="tx2">
                  <a:lumMod val="60000"/>
                  <a:lumOff val="40000"/>
                </a:schemeClr>
              </a:solidFill>
            </a:endParaRPr>
          </a:p>
        </p:txBody>
      </p:sp>
      <p:grpSp>
        <p:nvGrpSpPr>
          <p:cNvPr id="8" name="Group 7"/>
          <p:cNvGrpSpPr/>
          <p:nvPr/>
        </p:nvGrpSpPr>
        <p:grpSpPr>
          <a:xfrm>
            <a:off x="-28222" y="3330222"/>
            <a:ext cx="9144000" cy="1587172"/>
            <a:chOff x="-28222" y="3330222"/>
            <a:chExt cx="9144000" cy="1587172"/>
          </a:xfrm>
        </p:grpSpPr>
        <p:pic>
          <p:nvPicPr>
            <p:cNvPr id="2" name="Picture 1" descr="PTP NO CLASS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2" y="3627964"/>
              <a:ext cx="9144000" cy="1289430"/>
            </a:xfrm>
            <a:prstGeom prst="rect">
              <a:avLst/>
            </a:prstGeom>
          </p:spPr>
        </p:pic>
        <p:cxnSp>
          <p:nvCxnSpPr>
            <p:cNvPr id="7" name="Straight Arrow Connector 6"/>
            <p:cNvCxnSpPr/>
            <p:nvPr/>
          </p:nvCxnSpPr>
          <p:spPr>
            <a:xfrm flipV="1">
              <a:off x="677333" y="3330222"/>
              <a:ext cx="825103" cy="437445"/>
            </a:xfrm>
            <a:prstGeom prst="straightConnector1">
              <a:avLst/>
            </a:prstGeom>
            <a:ln w="76200" cmpd="sng">
              <a:solidFill>
                <a:schemeClr val="bg2">
                  <a:lumMod val="10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28D135C1-6991-1D42-A579-2247A377FE24}"/>
              </a:ext>
            </a:extLst>
          </p:cNvPr>
          <p:cNvSpPr txBox="1"/>
          <p:nvPr/>
        </p:nvSpPr>
        <p:spPr>
          <a:xfrm>
            <a:off x="1615796" y="4240173"/>
            <a:ext cx="1202573" cy="2308324"/>
          </a:xfrm>
          <a:prstGeom prst="rect">
            <a:avLst/>
          </a:prstGeom>
          <a:noFill/>
        </p:spPr>
        <p:txBody>
          <a:bodyPr wrap="none" rtlCol="0">
            <a:spAutoFit/>
          </a:bodyPr>
          <a:lstStyle/>
          <a:p>
            <a:r>
              <a:rPr lang="en-US" sz="14400" b="1" dirty="0">
                <a:solidFill>
                  <a:srgbClr val="FF0000"/>
                </a:solidFill>
              </a:rPr>
              <a:t>X</a:t>
            </a:r>
          </a:p>
        </p:txBody>
      </p:sp>
    </p:spTree>
    <p:extLst>
      <p:ext uri="{BB962C8B-B14F-4D97-AF65-F5344CB8AC3E}">
        <p14:creationId xmlns:p14="http://schemas.microsoft.com/office/powerpoint/2010/main" val="348022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9957" y="340242"/>
            <a:ext cx="7240252" cy="1200329"/>
          </a:xfrm>
          <a:prstGeom prst="rect">
            <a:avLst/>
          </a:prstGeom>
          <a:noFill/>
        </p:spPr>
        <p:txBody>
          <a:bodyPr wrap="none" rtlCol="0">
            <a:spAutoFit/>
          </a:bodyPr>
          <a:lstStyle/>
          <a:p>
            <a:pPr algn="ctr"/>
            <a:r>
              <a:rPr lang="en-US" sz="3600" b="1" dirty="0">
                <a:solidFill>
                  <a:schemeClr val="tx2">
                    <a:lumMod val="60000"/>
                    <a:lumOff val="40000"/>
                  </a:schemeClr>
                </a:solidFill>
              </a:rPr>
              <a:t>SELECTING the CORRECT TERM STILL </a:t>
            </a:r>
          </a:p>
          <a:p>
            <a:pPr algn="ctr"/>
            <a:r>
              <a:rPr lang="en-US" sz="3600" b="1" dirty="0">
                <a:solidFill>
                  <a:schemeClr val="tx2">
                    <a:lumMod val="60000"/>
                    <a:lumOff val="40000"/>
                  </a:schemeClr>
                </a:solidFill>
              </a:rPr>
              <a:t>REMAINS VERY IMPORTANT</a:t>
            </a:r>
          </a:p>
        </p:txBody>
      </p:sp>
      <p:pic>
        <p:nvPicPr>
          <p:cNvPr id="9" name="Picture 8">
            <a:extLst>
              <a:ext uri="{FF2B5EF4-FFF2-40B4-BE49-F238E27FC236}">
                <a16:creationId xmlns:a16="http://schemas.microsoft.com/office/drawing/2014/main" id="{8603ECF1-8D9D-654D-9280-39D81F6342F6}"/>
              </a:ext>
            </a:extLst>
          </p:cNvPr>
          <p:cNvPicPr>
            <a:picLocks noChangeAspect="1"/>
          </p:cNvPicPr>
          <p:nvPr/>
        </p:nvPicPr>
        <p:blipFill>
          <a:blip r:embed="rId2"/>
          <a:stretch>
            <a:fillRect/>
          </a:stretch>
        </p:blipFill>
        <p:spPr>
          <a:xfrm>
            <a:off x="2368550" y="1799395"/>
            <a:ext cx="4406900" cy="3987800"/>
          </a:xfrm>
          <a:prstGeom prst="rect">
            <a:avLst/>
          </a:prstGeom>
        </p:spPr>
      </p:pic>
      <p:sp>
        <p:nvSpPr>
          <p:cNvPr id="10" name="TextBox 9">
            <a:extLst>
              <a:ext uri="{FF2B5EF4-FFF2-40B4-BE49-F238E27FC236}">
                <a16:creationId xmlns:a16="http://schemas.microsoft.com/office/drawing/2014/main" id="{3FC55B53-7554-344D-BFBB-87BF5EFE281A}"/>
              </a:ext>
            </a:extLst>
          </p:cNvPr>
          <p:cNvSpPr txBox="1"/>
          <p:nvPr/>
        </p:nvSpPr>
        <p:spPr>
          <a:xfrm>
            <a:off x="567893" y="5858733"/>
            <a:ext cx="7623241" cy="830997"/>
          </a:xfrm>
          <a:prstGeom prst="rect">
            <a:avLst/>
          </a:prstGeom>
          <a:noFill/>
        </p:spPr>
        <p:txBody>
          <a:bodyPr wrap="none" rtlCol="0">
            <a:spAutoFit/>
          </a:bodyPr>
          <a:lstStyle/>
          <a:p>
            <a:pPr algn="ctr"/>
            <a:r>
              <a:rPr lang="en-US" sz="2400" b="1" dirty="0">
                <a:solidFill>
                  <a:srgbClr val="FF0000"/>
                </a:solidFill>
              </a:rPr>
              <a:t>Especially at the end of term,</a:t>
            </a:r>
          </a:p>
          <a:p>
            <a:pPr algn="ctr"/>
            <a:r>
              <a:rPr lang="en-US" sz="2400" b="1" dirty="0">
                <a:solidFill>
                  <a:srgbClr val="FF0000"/>
                </a:solidFill>
              </a:rPr>
              <a:t>When the server automatically switches to the next term! </a:t>
            </a:r>
          </a:p>
        </p:txBody>
      </p:sp>
    </p:spTree>
    <p:extLst>
      <p:ext uri="{BB962C8B-B14F-4D97-AF65-F5344CB8AC3E}">
        <p14:creationId xmlns:p14="http://schemas.microsoft.com/office/powerpoint/2010/main" val="428660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728" y="-236005"/>
            <a:ext cx="8686800" cy="1143000"/>
          </a:xfrm>
        </p:spPr>
        <p:txBody>
          <a:bodyPr>
            <a:normAutofit fontScale="90000"/>
          </a:bodyPr>
          <a:lstStyle/>
          <a:p>
            <a:r>
              <a:rPr lang="en-US" b="1" dirty="0">
                <a:solidFill>
                  <a:schemeClr val="tx2">
                    <a:lumMod val="60000"/>
                    <a:lumOff val="40000"/>
                  </a:schemeClr>
                </a:solidFill>
              </a:rPr>
              <a:t>Accessing your sections/courses in PTP</a:t>
            </a:r>
          </a:p>
        </p:txBody>
      </p:sp>
      <p:pic>
        <p:nvPicPr>
          <p:cNvPr id="6" name="Picture 5">
            <a:extLst>
              <a:ext uri="{FF2B5EF4-FFF2-40B4-BE49-F238E27FC236}">
                <a16:creationId xmlns:a16="http://schemas.microsoft.com/office/drawing/2014/main" id="{7647C0A2-EF7C-1145-A945-B6AF4092B036}"/>
              </a:ext>
            </a:extLst>
          </p:cNvPr>
          <p:cNvPicPr>
            <a:picLocks noChangeAspect="1"/>
          </p:cNvPicPr>
          <p:nvPr/>
        </p:nvPicPr>
        <p:blipFill>
          <a:blip r:embed="rId2"/>
          <a:stretch>
            <a:fillRect/>
          </a:stretch>
        </p:blipFill>
        <p:spPr>
          <a:xfrm>
            <a:off x="0" y="791621"/>
            <a:ext cx="9144000" cy="4143781"/>
          </a:xfrm>
          <a:prstGeom prst="rect">
            <a:avLst/>
          </a:prstGeom>
        </p:spPr>
      </p:pic>
      <p:grpSp>
        <p:nvGrpSpPr>
          <p:cNvPr id="9" name="Group 8">
            <a:extLst>
              <a:ext uri="{FF2B5EF4-FFF2-40B4-BE49-F238E27FC236}">
                <a16:creationId xmlns:a16="http://schemas.microsoft.com/office/drawing/2014/main" id="{EFB12F77-F4B4-BB44-8354-A83C136A70FE}"/>
              </a:ext>
            </a:extLst>
          </p:cNvPr>
          <p:cNvGrpSpPr/>
          <p:nvPr/>
        </p:nvGrpSpPr>
        <p:grpSpPr>
          <a:xfrm>
            <a:off x="132348" y="5158483"/>
            <a:ext cx="7600364" cy="1609090"/>
            <a:chOff x="132348" y="5158483"/>
            <a:chExt cx="7600364" cy="1609090"/>
          </a:xfrm>
        </p:grpSpPr>
        <p:pic>
          <p:nvPicPr>
            <p:cNvPr id="7" name="Picture 6">
              <a:extLst>
                <a:ext uri="{FF2B5EF4-FFF2-40B4-BE49-F238E27FC236}">
                  <a16:creationId xmlns:a16="http://schemas.microsoft.com/office/drawing/2014/main" id="{DB5B590E-30B4-E44F-8EFA-E9099C6F310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240087" y="5158483"/>
              <a:ext cx="4492625" cy="1609090"/>
            </a:xfrm>
            <a:prstGeom prst="rect">
              <a:avLst/>
            </a:prstGeom>
          </p:spPr>
        </p:pic>
        <p:sp>
          <p:nvSpPr>
            <p:cNvPr id="8" name="TextBox 7">
              <a:extLst>
                <a:ext uri="{FF2B5EF4-FFF2-40B4-BE49-F238E27FC236}">
                  <a16:creationId xmlns:a16="http://schemas.microsoft.com/office/drawing/2014/main" id="{AD1A2822-7C5E-2B47-96E5-32C0FA527E1D}"/>
                </a:ext>
              </a:extLst>
            </p:cNvPr>
            <p:cNvSpPr txBox="1"/>
            <p:nvPr/>
          </p:nvSpPr>
          <p:spPr>
            <a:xfrm>
              <a:off x="132348" y="5462339"/>
              <a:ext cx="2863516" cy="830997"/>
            </a:xfrm>
            <a:prstGeom prst="rect">
              <a:avLst/>
            </a:prstGeom>
            <a:noFill/>
          </p:spPr>
          <p:txBody>
            <a:bodyPr wrap="square" rtlCol="0">
              <a:spAutoFit/>
            </a:bodyPr>
            <a:lstStyle/>
            <a:p>
              <a:pPr algn="ctr"/>
              <a:r>
                <a:rPr lang="en-US" sz="2400" b="1" dirty="0"/>
                <a:t>Looks a bit different in Unified Classroom</a:t>
              </a:r>
            </a:p>
          </p:txBody>
        </p:sp>
      </p:grpSp>
    </p:spTree>
    <p:extLst>
      <p:ext uri="{BB962C8B-B14F-4D97-AF65-F5344CB8AC3E}">
        <p14:creationId xmlns:p14="http://schemas.microsoft.com/office/powerpoint/2010/main" val="241407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598"/>
            <a:ext cx="8229600" cy="588239"/>
          </a:xfrm>
          <a:solidFill>
            <a:schemeClr val="bg1"/>
          </a:solidFill>
        </p:spPr>
        <p:txBody>
          <a:bodyPr>
            <a:normAutofit/>
          </a:bodyPr>
          <a:lstStyle/>
          <a:p>
            <a:r>
              <a:rPr lang="en-US" sz="3200" b="1" dirty="0">
                <a:solidFill>
                  <a:srgbClr val="376092"/>
                </a:solidFill>
              </a:rPr>
              <a:t>How to find and view your Standards in PTP</a:t>
            </a:r>
          </a:p>
        </p:txBody>
      </p:sp>
      <p:grpSp>
        <p:nvGrpSpPr>
          <p:cNvPr id="10" name="Group 9">
            <a:extLst>
              <a:ext uri="{FF2B5EF4-FFF2-40B4-BE49-F238E27FC236}">
                <a16:creationId xmlns:a16="http://schemas.microsoft.com/office/drawing/2014/main" id="{B0D2E3E3-0436-A549-BC5C-234E313AB164}"/>
              </a:ext>
            </a:extLst>
          </p:cNvPr>
          <p:cNvGrpSpPr/>
          <p:nvPr/>
        </p:nvGrpSpPr>
        <p:grpSpPr>
          <a:xfrm>
            <a:off x="2749342" y="879613"/>
            <a:ext cx="3599771" cy="5414211"/>
            <a:chOff x="2592934" y="879613"/>
            <a:chExt cx="3599771" cy="5414211"/>
          </a:xfrm>
        </p:grpSpPr>
        <p:pic>
          <p:nvPicPr>
            <p:cNvPr id="7" name="Picture 6">
              <a:extLst>
                <a:ext uri="{FF2B5EF4-FFF2-40B4-BE49-F238E27FC236}">
                  <a16:creationId xmlns:a16="http://schemas.microsoft.com/office/drawing/2014/main" id="{5CFA61EE-29B8-5E4E-876A-B62673407309}"/>
                </a:ext>
              </a:extLst>
            </p:cNvPr>
            <p:cNvPicPr>
              <a:picLocks noChangeAspect="1"/>
            </p:cNvPicPr>
            <p:nvPr/>
          </p:nvPicPr>
          <p:blipFill>
            <a:blip r:embed="rId2"/>
            <a:stretch>
              <a:fillRect/>
            </a:stretch>
          </p:blipFill>
          <p:spPr>
            <a:xfrm>
              <a:off x="2592934" y="879613"/>
              <a:ext cx="3599771" cy="5414211"/>
            </a:xfrm>
            <a:prstGeom prst="rect">
              <a:avLst/>
            </a:prstGeom>
          </p:spPr>
        </p:pic>
        <p:cxnSp>
          <p:nvCxnSpPr>
            <p:cNvPr id="9" name="Straight Arrow Connector 8">
              <a:extLst>
                <a:ext uri="{FF2B5EF4-FFF2-40B4-BE49-F238E27FC236}">
                  <a16:creationId xmlns:a16="http://schemas.microsoft.com/office/drawing/2014/main" id="{061EDB53-4632-914B-B4CA-B5C6422811E7}"/>
                </a:ext>
              </a:extLst>
            </p:cNvPr>
            <p:cNvCxnSpPr/>
            <p:nvPr/>
          </p:nvCxnSpPr>
          <p:spPr>
            <a:xfrm>
              <a:off x="3176336" y="2021306"/>
              <a:ext cx="1034716" cy="2081463"/>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15" name="Picture 14">
            <a:extLst>
              <a:ext uri="{FF2B5EF4-FFF2-40B4-BE49-F238E27FC236}">
                <a16:creationId xmlns:a16="http://schemas.microsoft.com/office/drawing/2014/main" id="{1B25F30F-52ED-1D4A-AE4F-703FC29FA7D0}"/>
              </a:ext>
            </a:extLst>
          </p:cNvPr>
          <p:cNvPicPr>
            <a:picLocks noChangeAspect="1"/>
          </p:cNvPicPr>
          <p:nvPr/>
        </p:nvPicPr>
        <p:blipFill>
          <a:blip r:embed="rId3"/>
          <a:stretch>
            <a:fillRect/>
          </a:stretch>
        </p:blipFill>
        <p:spPr>
          <a:xfrm>
            <a:off x="0" y="879613"/>
            <a:ext cx="9144000" cy="3492000"/>
          </a:xfrm>
          <a:prstGeom prst="rect">
            <a:avLst/>
          </a:prstGeom>
        </p:spPr>
      </p:pic>
      <p:sp>
        <p:nvSpPr>
          <p:cNvPr id="16" name="TextBox 15">
            <a:extLst>
              <a:ext uri="{FF2B5EF4-FFF2-40B4-BE49-F238E27FC236}">
                <a16:creationId xmlns:a16="http://schemas.microsoft.com/office/drawing/2014/main" id="{B782FC50-4619-2D43-97F4-1872FF01C032}"/>
              </a:ext>
            </a:extLst>
          </p:cNvPr>
          <p:cNvSpPr txBox="1"/>
          <p:nvPr/>
        </p:nvSpPr>
        <p:spPr>
          <a:xfrm>
            <a:off x="1419727" y="4596060"/>
            <a:ext cx="5972917" cy="830997"/>
          </a:xfrm>
          <a:prstGeom prst="rect">
            <a:avLst/>
          </a:prstGeom>
          <a:noFill/>
        </p:spPr>
        <p:txBody>
          <a:bodyPr wrap="none" rtlCol="0">
            <a:spAutoFit/>
          </a:bodyPr>
          <a:lstStyle/>
          <a:p>
            <a:r>
              <a:rPr lang="en-US" sz="2400" b="1" dirty="0"/>
              <a:t>1(A) 4 ELA </a:t>
            </a:r>
            <a:r>
              <a:rPr lang="en-US" dirty="0"/>
              <a:t>– 18-19.   </a:t>
            </a:r>
            <a:r>
              <a:rPr lang="en-US" sz="2400" dirty="0"/>
              <a:t>Provides you ELA Standards</a:t>
            </a:r>
          </a:p>
          <a:p>
            <a:r>
              <a:rPr lang="en-US" sz="2400" dirty="0">
                <a:solidFill>
                  <a:schemeClr val="bg1"/>
                </a:solidFill>
                <a:highlight>
                  <a:srgbClr val="0000FF"/>
                </a:highlight>
              </a:rPr>
              <a:t>&gt; </a:t>
            </a:r>
            <a:r>
              <a:rPr lang="en-US" sz="2400" dirty="0">
                <a:solidFill>
                  <a:schemeClr val="bg1"/>
                </a:solidFill>
              </a:rPr>
              <a:t> </a:t>
            </a:r>
            <a:r>
              <a:rPr lang="en-US" sz="2400" dirty="0"/>
              <a:t>= How teachers access MORE ELA Standards</a:t>
            </a:r>
            <a:endParaRPr lang="en-US" dirty="0"/>
          </a:p>
        </p:txBody>
      </p:sp>
    </p:spTree>
    <p:extLst>
      <p:ext uri="{BB962C8B-B14F-4D97-AF65-F5344CB8AC3E}">
        <p14:creationId xmlns:p14="http://schemas.microsoft.com/office/powerpoint/2010/main" val="70094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42608</TotalTime>
  <Words>816</Words>
  <Application>Microsoft Macintosh PowerPoint</Application>
  <PresentationFormat>On-screen Show (4:3)</PresentationFormat>
  <Paragraphs>172</Paragraphs>
  <Slides>52</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9" baseType="lpstr">
      <vt:lpstr>Arial</vt:lpstr>
      <vt:lpstr>Arial Black</vt:lpstr>
      <vt:lpstr>Calibri</vt:lpstr>
      <vt:lpstr>Chalkboard</vt:lpstr>
      <vt:lpstr>Gill Sans</vt:lpstr>
      <vt:lpstr>Office Theme</vt:lpstr>
      <vt:lpstr>Document</vt:lpstr>
      <vt:lpstr>PowerPoint Presentation</vt:lpstr>
      <vt:lpstr>Agenda/Participants will be engaged in:</vt:lpstr>
      <vt:lpstr>PowerPoint Presentation</vt:lpstr>
      <vt:lpstr>PowerPoint Presentation</vt:lpstr>
      <vt:lpstr>How long did it take? ABCDEF to 4/3/2/1 or OSUN</vt:lpstr>
      <vt:lpstr>PowerPoint Presentation</vt:lpstr>
      <vt:lpstr>PowerPoint Presentation</vt:lpstr>
      <vt:lpstr>Accessing your sections/courses in PTP</vt:lpstr>
      <vt:lpstr>How to find and view your Standards in PTP</vt:lpstr>
      <vt:lpstr>Displaying full Standard</vt:lpstr>
      <vt:lpstr>Grading Standards Score Inspector.. Enter or Click</vt:lpstr>
      <vt:lpstr>Notified if Error</vt:lpstr>
      <vt:lpstr>Creating an Assignment in PTP</vt:lpstr>
      <vt:lpstr>LET’S CREATE AN ASSIGNMENT…</vt:lpstr>
      <vt:lpstr>Assignments for specific students</vt:lpstr>
      <vt:lpstr>Options and the Edit Pencil</vt:lpstr>
      <vt:lpstr>PowerPoint Presentation</vt:lpstr>
      <vt:lpstr>Settings</vt:lpstr>
      <vt:lpstr>PowerPoint Presentation</vt:lpstr>
      <vt:lpstr>PowerPoint Presentation</vt:lpstr>
      <vt:lpstr>PowerPoint Presentation</vt:lpstr>
      <vt:lpstr>PowerPoint Presentation</vt:lpstr>
      <vt:lpstr>CLICK and SAVE </vt:lpstr>
      <vt:lpstr>Copy Assignments</vt:lpstr>
      <vt:lpstr>Copying Assignments – Term &amp; Years</vt:lpstr>
      <vt:lpstr>Copying Assignments – Relative Dates</vt:lpstr>
      <vt:lpstr>Accessing Standard Comment</vt:lpstr>
      <vt:lpstr>Smart Text Fill Down</vt:lpstr>
      <vt:lpstr>Comment Bank Location in PTP</vt:lpstr>
      <vt:lpstr>Comment Bank Favorites and Selection</vt:lpstr>
      <vt:lpstr>PowerPoint Presentation</vt:lpstr>
      <vt:lpstr>PowerPoint Presentation</vt:lpstr>
      <vt:lpstr>EVEN SIMPLIER w PS V 11.0.4.1 (Jan)</vt:lpstr>
      <vt:lpstr>PowerPoint Presentation</vt:lpstr>
      <vt:lpstr>PowerPoint Presentation</vt:lpstr>
      <vt:lpstr>PowerPoint Presentation</vt:lpstr>
      <vt:lpstr>FILL ALL &amp; CHANGE OR GRADE SOME &amp; FILL</vt:lpstr>
      <vt:lpstr>FILL IN OPTIONS – DOWN or ACROSS</vt:lpstr>
      <vt:lpstr>Migrating Teachers from PTG to PTP</vt:lpstr>
      <vt:lpstr>Admin and Teacher Involvement</vt:lpstr>
      <vt:lpstr>PowerPoint Presentation</vt:lpstr>
      <vt:lpstr>PowerPoint Presentation</vt:lpstr>
      <vt:lpstr>An ALL term!</vt:lpstr>
      <vt:lpstr>Metrics</vt:lpstr>
      <vt:lpstr>PowerPoint Presentation</vt:lpstr>
      <vt:lpstr>AUTO GENERATE THE TABLE</vt:lpstr>
      <vt:lpstr>PowerSchool Insider by Jason Springel</vt:lpstr>
      <vt:lpstr>More in-depth Grade Scale Info</vt:lpstr>
      <vt:lpstr>NEW in PS 12</vt:lpstr>
      <vt:lpstr>NEW in PS 12</vt:lpstr>
      <vt:lpstr>NEW in PS 12</vt:lpstr>
      <vt:lpstr>PowerPoint Presentation</vt:lpstr>
    </vt:vector>
  </TitlesOfParts>
  <Company>Shrewsbury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Cornacchioli</dc:creator>
  <cp:lastModifiedBy>Bob Cornacchioli</cp:lastModifiedBy>
  <cp:revision>129</cp:revision>
  <dcterms:created xsi:type="dcterms:W3CDTF">2014-08-29T14:44:09Z</dcterms:created>
  <dcterms:modified xsi:type="dcterms:W3CDTF">2019-04-02T13:45:42Z</dcterms:modified>
</cp:coreProperties>
</file>